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9.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745" r:id="rId3"/>
  </p:sldMasterIdLst>
  <p:notesMasterIdLst>
    <p:notesMasterId r:id="rId25"/>
  </p:notesMasterIdLst>
  <p:handoutMasterIdLst>
    <p:handoutMasterId r:id="rId26"/>
  </p:handoutMasterIdLst>
  <p:sldIdLst>
    <p:sldId id="1090" r:id="rId4"/>
    <p:sldId id="1076" r:id="rId5"/>
    <p:sldId id="1092" r:id="rId6"/>
    <p:sldId id="1093" r:id="rId7"/>
    <p:sldId id="1094" r:id="rId8"/>
    <p:sldId id="1098" r:id="rId9"/>
    <p:sldId id="1077" r:id="rId10"/>
    <p:sldId id="1095" r:id="rId11"/>
    <p:sldId id="1073" r:id="rId12"/>
    <p:sldId id="1084" r:id="rId13"/>
    <p:sldId id="1085" r:id="rId14"/>
    <p:sldId id="1075" r:id="rId15"/>
    <p:sldId id="1099" r:id="rId16"/>
    <p:sldId id="1083" r:id="rId17"/>
    <p:sldId id="1101" r:id="rId18"/>
    <p:sldId id="1089" r:id="rId19"/>
    <p:sldId id="1100" r:id="rId20"/>
    <p:sldId id="1088" r:id="rId21"/>
    <p:sldId id="1097" r:id="rId22"/>
    <p:sldId id="1080" r:id="rId23"/>
    <p:sldId id="1029"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ie"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0D1"/>
    <a:srgbClr val="415CA2"/>
    <a:srgbClr val="B0D9AD"/>
    <a:srgbClr val="FED830"/>
    <a:srgbClr val="E87F00"/>
    <a:srgbClr val="603913"/>
    <a:srgbClr val="00B0F3"/>
    <a:srgbClr val="00AEF0"/>
    <a:srgbClr val="8DC63F"/>
    <a:srgbClr val="852C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53" autoAdjust="0"/>
    <p:restoredTop sz="95676" autoAdjust="0"/>
  </p:normalViewPr>
  <p:slideViewPr>
    <p:cSldViewPr>
      <p:cViewPr varScale="1">
        <p:scale>
          <a:sx n="92" d="100"/>
          <a:sy n="92" d="100"/>
        </p:scale>
        <p:origin x="606" y="102"/>
      </p:cViewPr>
      <p:guideLst>
        <p:guide orient="horz" pos="2160"/>
        <p:guide pos="3840"/>
      </p:guideLst>
    </p:cSldViewPr>
  </p:slideViewPr>
  <p:notesTextViewPr>
    <p:cViewPr>
      <p:scale>
        <a:sx n="3" d="2"/>
        <a:sy n="3" d="2"/>
      </p:scale>
      <p:origin x="0" y="0"/>
    </p:cViewPr>
  </p:notesTextViewPr>
  <p:sorterViewPr>
    <p:cViewPr>
      <p:scale>
        <a:sx n="80" d="100"/>
        <a:sy n="80" d="100"/>
      </p:scale>
      <p:origin x="0" y="-47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D7982-86A7-4DC2-BD93-DC2F9AB23982}" type="doc">
      <dgm:prSet loTypeId="urn:microsoft.com/office/officeart/2005/8/layout/gear1" loCatId="process" qsTypeId="urn:microsoft.com/office/officeart/2005/8/quickstyle/3d5" qsCatId="3D" csTypeId="urn:microsoft.com/office/officeart/2005/8/colors/accent1_2" csCatId="accent1" phldr="1"/>
      <dgm:spPr/>
    </dgm:pt>
    <dgm:pt modelId="{A04BC38F-E031-4624-B365-33E4F1DC6241}">
      <dgm:prSet phldrT="[Text]" custT="1"/>
      <dgm:spPr>
        <a:solidFill>
          <a:srgbClr val="007E39"/>
        </a:solidFill>
      </dgm:spPr>
      <dgm:t>
        <a:bodyPr/>
        <a:lstStyle/>
        <a:p>
          <a:r>
            <a:rPr lang="en-US" sz="3800" dirty="0" smtClean="0"/>
            <a:t>Food</a:t>
          </a:r>
        </a:p>
        <a:p>
          <a:r>
            <a:rPr lang="en-US" sz="3800" dirty="0" smtClean="0"/>
            <a:t>System Change</a:t>
          </a:r>
          <a:endParaRPr lang="en-US" sz="3800" dirty="0"/>
        </a:p>
      </dgm:t>
    </dgm:pt>
    <dgm:pt modelId="{10F52F9A-ED1F-4635-8BEB-4B6FC23D2F17}" type="parTrans" cxnId="{A7E5D911-FFDC-4CDC-BF78-4BD862668556}">
      <dgm:prSet/>
      <dgm:spPr/>
      <dgm:t>
        <a:bodyPr/>
        <a:lstStyle/>
        <a:p>
          <a:endParaRPr lang="en-US"/>
        </a:p>
      </dgm:t>
    </dgm:pt>
    <dgm:pt modelId="{5BDEA8CA-B9F7-4832-A7A3-8B2CC3355E2B}" type="sibTrans" cxnId="{A7E5D911-FFDC-4CDC-BF78-4BD862668556}">
      <dgm:prSet/>
      <dgm:spPr/>
      <dgm:t>
        <a:bodyPr/>
        <a:lstStyle/>
        <a:p>
          <a:endParaRPr lang="en-US"/>
        </a:p>
      </dgm:t>
    </dgm:pt>
    <dgm:pt modelId="{F8956628-2DA0-4FF6-97FF-5E7FD158F674}">
      <dgm:prSet phldrT="[Text]" custT="1"/>
      <dgm:spPr>
        <a:solidFill>
          <a:srgbClr val="0070C0"/>
        </a:solidFill>
      </dgm:spPr>
      <dgm:t>
        <a:bodyPr/>
        <a:lstStyle/>
        <a:p>
          <a:r>
            <a:rPr lang="en-US" sz="2300" b="1" dirty="0" smtClean="0"/>
            <a:t>Community </a:t>
          </a:r>
          <a:r>
            <a:rPr lang="en-US" sz="2400" b="1" dirty="0" smtClean="0"/>
            <a:t>Planning</a:t>
          </a:r>
        </a:p>
        <a:p>
          <a:r>
            <a:rPr lang="en-US" sz="2400" b="1" dirty="0" smtClean="0"/>
            <a:t>Policies</a:t>
          </a:r>
          <a:endParaRPr lang="en-US" sz="2400" b="1" dirty="0"/>
        </a:p>
      </dgm:t>
    </dgm:pt>
    <dgm:pt modelId="{689ADA60-E0C9-41D4-8C9C-6DE7ACB9D29A}" type="parTrans" cxnId="{7560B0CC-5729-4A92-9301-5D8E04A41F7A}">
      <dgm:prSet/>
      <dgm:spPr/>
      <dgm:t>
        <a:bodyPr/>
        <a:lstStyle/>
        <a:p>
          <a:endParaRPr lang="en-US"/>
        </a:p>
      </dgm:t>
    </dgm:pt>
    <dgm:pt modelId="{041E1ACD-D7A8-4623-BDAF-B6B189F51480}" type="sibTrans" cxnId="{7560B0CC-5729-4A92-9301-5D8E04A41F7A}">
      <dgm:prSet/>
      <dgm:spPr/>
      <dgm:t>
        <a:bodyPr/>
        <a:lstStyle/>
        <a:p>
          <a:endParaRPr lang="en-US"/>
        </a:p>
      </dgm:t>
    </dgm:pt>
    <dgm:pt modelId="{6CBCEE9D-183E-4FA6-84B4-FAF5811559AC}">
      <dgm:prSet phldrT="[Text]" custT="1"/>
      <dgm:spPr>
        <a:solidFill>
          <a:srgbClr val="FF0000"/>
        </a:solidFill>
      </dgm:spPr>
      <dgm:t>
        <a:bodyPr/>
        <a:lstStyle/>
        <a:p>
          <a:r>
            <a:rPr lang="en-US" sz="2400" b="1" dirty="0" smtClean="0"/>
            <a:t>Food Citizen Activism</a:t>
          </a:r>
        </a:p>
      </dgm:t>
    </dgm:pt>
    <dgm:pt modelId="{B63C1A07-1D7E-47AF-9D98-73FFFDEE39AF}" type="sibTrans" cxnId="{DBE7AB9B-01C6-4064-8BCB-26CA72910EA4}">
      <dgm:prSet/>
      <dgm:spPr/>
      <dgm:t>
        <a:bodyPr/>
        <a:lstStyle/>
        <a:p>
          <a:endParaRPr lang="en-US"/>
        </a:p>
      </dgm:t>
    </dgm:pt>
    <dgm:pt modelId="{10641475-F0D6-4372-A328-F95F899FCF1F}" type="parTrans" cxnId="{DBE7AB9B-01C6-4064-8BCB-26CA72910EA4}">
      <dgm:prSet/>
      <dgm:spPr/>
      <dgm:t>
        <a:bodyPr/>
        <a:lstStyle/>
        <a:p>
          <a:endParaRPr lang="en-US"/>
        </a:p>
      </dgm:t>
    </dgm:pt>
    <dgm:pt modelId="{97614B03-6C3F-4861-816B-034854F625AB}" type="pres">
      <dgm:prSet presAssocID="{98BD7982-86A7-4DC2-BD93-DC2F9AB23982}" presName="composite" presStyleCnt="0">
        <dgm:presLayoutVars>
          <dgm:chMax val="3"/>
          <dgm:animLvl val="lvl"/>
          <dgm:resizeHandles val="exact"/>
        </dgm:presLayoutVars>
      </dgm:prSet>
      <dgm:spPr/>
    </dgm:pt>
    <dgm:pt modelId="{BC009A1F-2656-4639-B11A-EAAB0C151799}" type="pres">
      <dgm:prSet presAssocID="{A04BC38F-E031-4624-B365-33E4F1DC6241}" presName="gear1" presStyleLbl="node1" presStyleIdx="0" presStyleCnt="3" custLinFactNeighborY="-1710">
        <dgm:presLayoutVars>
          <dgm:chMax val="1"/>
          <dgm:bulletEnabled val="1"/>
        </dgm:presLayoutVars>
      </dgm:prSet>
      <dgm:spPr/>
      <dgm:t>
        <a:bodyPr/>
        <a:lstStyle/>
        <a:p>
          <a:endParaRPr lang="en-US"/>
        </a:p>
      </dgm:t>
    </dgm:pt>
    <dgm:pt modelId="{2E38DB46-E160-4FDA-B5F5-C97AEC7C51D6}" type="pres">
      <dgm:prSet presAssocID="{A04BC38F-E031-4624-B365-33E4F1DC6241}" presName="gear1srcNode" presStyleLbl="node1" presStyleIdx="0" presStyleCnt="3"/>
      <dgm:spPr/>
      <dgm:t>
        <a:bodyPr/>
        <a:lstStyle/>
        <a:p>
          <a:endParaRPr lang="en-US"/>
        </a:p>
      </dgm:t>
    </dgm:pt>
    <dgm:pt modelId="{F1860668-86E2-4E2A-B637-AF4B9697FA28}" type="pres">
      <dgm:prSet presAssocID="{A04BC38F-E031-4624-B365-33E4F1DC6241}" presName="gear1dstNode" presStyleLbl="node1" presStyleIdx="0" presStyleCnt="3"/>
      <dgm:spPr/>
      <dgm:t>
        <a:bodyPr/>
        <a:lstStyle/>
        <a:p>
          <a:endParaRPr lang="en-US"/>
        </a:p>
      </dgm:t>
    </dgm:pt>
    <dgm:pt modelId="{F3EE922D-7863-4F07-8B57-C22A1E009E82}" type="pres">
      <dgm:prSet presAssocID="{F8956628-2DA0-4FF6-97FF-5E7FD158F674}" presName="gear2" presStyleLbl="node1" presStyleIdx="1" presStyleCnt="3" custScaleX="126667" custScaleY="119738" custLinFactNeighborX="-18452" custLinFactNeighborY="27223">
        <dgm:presLayoutVars>
          <dgm:chMax val="1"/>
          <dgm:bulletEnabled val="1"/>
        </dgm:presLayoutVars>
      </dgm:prSet>
      <dgm:spPr/>
      <dgm:t>
        <a:bodyPr/>
        <a:lstStyle/>
        <a:p>
          <a:endParaRPr lang="en-US"/>
        </a:p>
      </dgm:t>
    </dgm:pt>
    <dgm:pt modelId="{E8D4624B-5AEF-447A-A2CC-353E6D7EFFA7}" type="pres">
      <dgm:prSet presAssocID="{F8956628-2DA0-4FF6-97FF-5E7FD158F674}" presName="gear2srcNode" presStyleLbl="node1" presStyleIdx="1" presStyleCnt="3"/>
      <dgm:spPr/>
      <dgm:t>
        <a:bodyPr/>
        <a:lstStyle/>
        <a:p>
          <a:endParaRPr lang="en-US"/>
        </a:p>
      </dgm:t>
    </dgm:pt>
    <dgm:pt modelId="{25BAD66A-4BF6-42C9-9C90-9D1FC1B69C46}" type="pres">
      <dgm:prSet presAssocID="{F8956628-2DA0-4FF6-97FF-5E7FD158F674}" presName="gear2dstNode" presStyleLbl="node1" presStyleIdx="1" presStyleCnt="3"/>
      <dgm:spPr/>
      <dgm:t>
        <a:bodyPr/>
        <a:lstStyle/>
        <a:p>
          <a:endParaRPr lang="en-US"/>
        </a:p>
      </dgm:t>
    </dgm:pt>
    <dgm:pt modelId="{906316B5-1060-4CC3-B270-641736DE48F5}" type="pres">
      <dgm:prSet presAssocID="{6CBCEE9D-183E-4FA6-84B4-FAF5811559AC}" presName="gear3" presStyleLbl="node1" presStyleIdx="2" presStyleCnt="3" custScaleX="135481" custScaleY="124841"/>
      <dgm:spPr/>
      <dgm:t>
        <a:bodyPr/>
        <a:lstStyle/>
        <a:p>
          <a:endParaRPr lang="en-US"/>
        </a:p>
      </dgm:t>
    </dgm:pt>
    <dgm:pt modelId="{512A77F5-04FC-4EF5-922E-AE9A409B0F87}" type="pres">
      <dgm:prSet presAssocID="{6CBCEE9D-183E-4FA6-84B4-FAF5811559AC}" presName="gear3tx" presStyleLbl="node1" presStyleIdx="2" presStyleCnt="3">
        <dgm:presLayoutVars>
          <dgm:chMax val="1"/>
          <dgm:bulletEnabled val="1"/>
        </dgm:presLayoutVars>
      </dgm:prSet>
      <dgm:spPr/>
      <dgm:t>
        <a:bodyPr/>
        <a:lstStyle/>
        <a:p>
          <a:endParaRPr lang="en-US"/>
        </a:p>
      </dgm:t>
    </dgm:pt>
    <dgm:pt modelId="{30156A29-3F73-4F29-86CE-CCA2DA6C1181}" type="pres">
      <dgm:prSet presAssocID="{6CBCEE9D-183E-4FA6-84B4-FAF5811559AC}" presName="gear3srcNode" presStyleLbl="node1" presStyleIdx="2" presStyleCnt="3"/>
      <dgm:spPr/>
      <dgm:t>
        <a:bodyPr/>
        <a:lstStyle/>
        <a:p>
          <a:endParaRPr lang="en-US"/>
        </a:p>
      </dgm:t>
    </dgm:pt>
    <dgm:pt modelId="{B9F5F9D8-2B21-4481-8E9A-C5728C98D09F}" type="pres">
      <dgm:prSet presAssocID="{6CBCEE9D-183E-4FA6-84B4-FAF5811559AC}" presName="gear3dstNode" presStyleLbl="node1" presStyleIdx="2" presStyleCnt="3"/>
      <dgm:spPr/>
      <dgm:t>
        <a:bodyPr/>
        <a:lstStyle/>
        <a:p>
          <a:endParaRPr lang="en-US"/>
        </a:p>
      </dgm:t>
    </dgm:pt>
    <dgm:pt modelId="{5EF5BC58-D5AD-411B-98DB-D46940BC817D}" type="pres">
      <dgm:prSet presAssocID="{5BDEA8CA-B9F7-4832-A7A3-8B2CC3355E2B}" presName="connector1" presStyleLbl="sibTrans2D1" presStyleIdx="0" presStyleCnt="3"/>
      <dgm:spPr/>
      <dgm:t>
        <a:bodyPr/>
        <a:lstStyle/>
        <a:p>
          <a:endParaRPr lang="en-US"/>
        </a:p>
      </dgm:t>
    </dgm:pt>
    <dgm:pt modelId="{178101A4-6172-4690-A76D-2AE75A354023}" type="pres">
      <dgm:prSet presAssocID="{041E1ACD-D7A8-4623-BDAF-B6B189F51480}" presName="connector2" presStyleLbl="sibTrans2D1" presStyleIdx="1" presStyleCnt="3" custLinFactNeighborX="10156" custLinFactNeighborY="-14369"/>
      <dgm:spPr/>
      <dgm:t>
        <a:bodyPr/>
        <a:lstStyle/>
        <a:p>
          <a:endParaRPr lang="en-US"/>
        </a:p>
      </dgm:t>
    </dgm:pt>
    <dgm:pt modelId="{9907F2A4-9627-4D28-8716-0038D73EE53E}" type="pres">
      <dgm:prSet presAssocID="{B63C1A07-1D7E-47AF-9D98-73FFFDEE39AF}" presName="connector3" presStyleLbl="sibTrans2D1" presStyleIdx="2" presStyleCnt="3" custLinFactNeighborX="595" custLinFactNeighborY="-3259"/>
      <dgm:spPr/>
      <dgm:t>
        <a:bodyPr/>
        <a:lstStyle/>
        <a:p>
          <a:endParaRPr lang="en-US"/>
        </a:p>
      </dgm:t>
    </dgm:pt>
  </dgm:ptLst>
  <dgm:cxnLst>
    <dgm:cxn modelId="{64001A4E-F1F0-4473-A3CB-DECFCC7F3082}" type="presOf" srcId="{6CBCEE9D-183E-4FA6-84B4-FAF5811559AC}" destId="{B9F5F9D8-2B21-4481-8E9A-C5728C98D09F}" srcOrd="3" destOrd="0" presId="urn:microsoft.com/office/officeart/2005/8/layout/gear1"/>
    <dgm:cxn modelId="{06D1D144-E07B-4B27-A693-29E9B2D4E9D2}" type="presOf" srcId="{F8956628-2DA0-4FF6-97FF-5E7FD158F674}" destId="{25BAD66A-4BF6-42C9-9C90-9D1FC1B69C46}" srcOrd="2" destOrd="0" presId="urn:microsoft.com/office/officeart/2005/8/layout/gear1"/>
    <dgm:cxn modelId="{42053060-137E-4837-9B59-BCE5D2099E12}" type="presOf" srcId="{A04BC38F-E031-4624-B365-33E4F1DC6241}" destId="{2E38DB46-E160-4FDA-B5F5-C97AEC7C51D6}" srcOrd="1" destOrd="0" presId="urn:microsoft.com/office/officeart/2005/8/layout/gear1"/>
    <dgm:cxn modelId="{EA0D7B0C-3D7F-403F-972B-1ABF766539F5}" type="presOf" srcId="{B63C1A07-1D7E-47AF-9D98-73FFFDEE39AF}" destId="{9907F2A4-9627-4D28-8716-0038D73EE53E}" srcOrd="0" destOrd="0" presId="urn:microsoft.com/office/officeart/2005/8/layout/gear1"/>
    <dgm:cxn modelId="{FA3AAEC1-9676-4574-8CCB-00D654236C05}" type="presOf" srcId="{A04BC38F-E031-4624-B365-33E4F1DC6241}" destId="{BC009A1F-2656-4639-B11A-EAAB0C151799}" srcOrd="0" destOrd="0" presId="urn:microsoft.com/office/officeart/2005/8/layout/gear1"/>
    <dgm:cxn modelId="{37EA8BE3-1CEE-4FCE-84CF-C58FC39E25F0}" type="presOf" srcId="{6CBCEE9D-183E-4FA6-84B4-FAF5811559AC}" destId="{30156A29-3F73-4F29-86CE-CCA2DA6C1181}" srcOrd="2" destOrd="0" presId="urn:microsoft.com/office/officeart/2005/8/layout/gear1"/>
    <dgm:cxn modelId="{DBE7AB9B-01C6-4064-8BCB-26CA72910EA4}" srcId="{98BD7982-86A7-4DC2-BD93-DC2F9AB23982}" destId="{6CBCEE9D-183E-4FA6-84B4-FAF5811559AC}" srcOrd="2" destOrd="0" parTransId="{10641475-F0D6-4372-A328-F95F899FCF1F}" sibTransId="{B63C1A07-1D7E-47AF-9D98-73FFFDEE39AF}"/>
    <dgm:cxn modelId="{A7E5D911-FFDC-4CDC-BF78-4BD862668556}" srcId="{98BD7982-86A7-4DC2-BD93-DC2F9AB23982}" destId="{A04BC38F-E031-4624-B365-33E4F1DC6241}" srcOrd="0" destOrd="0" parTransId="{10F52F9A-ED1F-4635-8BEB-4B6FC23D2F17}" sibTransId="{5BDEA8CA-B9F7-4832-A7A3-8B2CC3355E2B}"/>
    <dgm:cxn modelId="{A847C53C-C0C1-482B-B45C-B515A5CD980F}" type="presOf" srcId="{F8956628-2DA0-4FF6-97FF-5E7FD158F674}" destId="{F3EE922D-7863-4F07-8B57-C22A1E009E82}" srcOrd="0" destOrd="0" presId="urn:microsoft.com/office/officeart/2005/8/layout/gear1"/>
    <dgm:cxn modelId="{B69633A7-A930-47A2-9EC3-A3D78D32D330}" type="presOf" srcId="{F8956628-2DA0-4FF6-97FF-5E7FD158F674}" destId="{E8D4624B-5AEF-447A-A2CC-353E6D7EFFA7}" srcOrd="1" destOrd="0" presId="urn:microsoft.com/office/officeart/2005/8/layout/gear1"/>
    <dgm:cxn modelId="{E1348BB3-1852-40E2-AF40-3CC0E190F560}" type="presOf" srcId="{5BDEA8CA-B9F7-4832-A7A3-8B2CC3355E2B}" destId="{5EF5BC58-D5AD-411B-98DB-D46940BC817D}" srcOrd="0" destOrd="0" presId="urn:microsoft.com/office/officeart/2005/8/layout/gear1"/>
    <dgm:cxn modelId="{7560B0CC-5729-4A92-9301-5D8E04A41F7A}" srcId="{98BD7982-86A7-4DC2-BD93-DC2F9AB23982}" destId="{F8956628-2DA0-4FF6-97FF-5E7FD158F674}" srcOrd="1" destOrd="0" parTransId="{689ADA60-E0C9-41D4-8C9C-6DE7ACB9D29A}" sibTransId="{041E1ACD-D7A8-4623-BDAF-B6B189F51480}"/>
    <dgm:cxn modelId="{74FB55FE-07EA-42DF-9BEE-FEC7F332A986}" type="presOf" srcId="{A04BC38F-E031-4624-B365-33E4F1DC6241}" destId="{F1860668-86E2-4E2A-B637-AF4B9697FA28}" srcOrd="2" destOrd="0" presId="urn:microsoft.com/office/officeart/2005/8/layout/gear1"/>
    <dgm:cxn modelId="{4A0877BB-C94D-41C6-B987-2FE96446947A}" type="presOf" srcId="{6CBCEE9D-183E-4FA6-84B4-FAF5811559AC}" destId="{512A77F5-04FC-4EF5-922E-AE9A409B0F87}" srcOrd="1" destOrd="0" presId="urn:microsoft.com/office/officeart/2005/8/layout/gear1"/>
    <dgm:cxn modelId="{BF0F924B-F4E2-48CE-BE35-06E288866144}" type="presOf" srcId="{6CBCEE9D-183E-4FA6-84B4-FAF5811559AC}" destId="{906316B5-1060-4CC3-B270-641736DE48F5}" srcOrd="0" destOrd="0" presId="urn:microsoft.com/office/officeart/2005/8/layout/gear1"/>
    <dgm:cxn modelId="{60F7A18C-67D8-4EA9-B9D5-6F73E38EC79F}" type="presOf" srcId="{98BD7982-86A7-4DC2-BD93-DC2F9AB23982}" destId="{97614B03-6C3F-4861-816B-034854F625AB}" srcOrd="0" destOrd="0" presId="urn:microsoft.com/office/officeart/2005/8/layout/gear1"/>
    <dgm:cxn modelId="{2904F395-401E-4E00-B37D-6F7B375A408C}" type="presOf" srcId="{041E1ACD-D7A8-4623-BDAF-B6B189F51480}" destId="{178101A4-6172-4690-A76D-2AE75A354023}" srcOrd="0" destOrd="0" presId="urn:microsoft.com/office/officeart/2005/8/layout/gear1"/>
    <dgm:cxn modelId="{D517F9DA-69C8-4815-ACBC-CFF239AA20E0}" type="presParOf" srcId="{97614B03-6C3F-4861-816B-034854F625AB}" destId="{BC009A1F-2656-4639-B11A-EAAB0C151799}" srcOrd="0" destOrd="0" presId="urn:microsoft.com/office/officeart/2005/8/layout/gear1"/>
    <dgm:cxn modelId="{8EFACF29-6B67-404B-A989-3622258E3340}" type="presParOf" srcId="{97614B03-6C3F-4861-816B-034854F625AB}" destId="{2E38DB46-E160-4FDA-B5F5-C97AEC7C51D6}" srcOrd="1" destOrd="0" presId="urn:microsoft.com/office/officeart/2005/8/layout/gear1"/>
    <dgm:cxn modelId="{4C870DF3-AC5A-49FE-9B61-F3C8D9C8D4A5}" type="presParOf" srcId="{97614B03-6C3F-4861-816B-034854F625AB}" destId="{F1860668-86E2-4E2A-B637-AF4B9697FA28}" srcOrd="2" destOrd="0" presId="urn:microsoft.com/office/officeart/2005/8/layout/gear1"/>
    <dgm:cxn modelId="{75142C0C-0423-441E-85EE-24944EDC5237}" type="presParOf" srcId="{97614B03-6C3F-4861-816B-034854F625AB}" destId="{F3EE922D-7863-4F07-8B57-C22A1E009E82}" srcOrd="3" destOrd="0" presId="urn:microsoft.com/office/officeart/2005/8/layout/gear1"/>
    <dgm:cxn modelId="{CF4DC1D7-9EE2-45D5-89A3-AD2B7F335C16}" type="presParOf" srcId="{97614B03-6C3F-4861-816B-034854F625AB}" destId="{E8D4624B-5AEF-447A-A2CC-353E6D7EFFA7}" srcOrd="4" destOrd="0" presId="urn:microsoft.com/office/officeart/2005/8/layout/gear1"/>
    <dgm:cxn modelId="{1DF1A1C6-67B9-4922-8E36-53348B896054}" type="presParOf" srcId="{97614B03-6C3F-4861-816B-034854F625AB}" destId="{25BAD66A-4BF6-42C9-9C90-9D1FC1B69C46}" srcOrd="5" destOrd="0" presId="urn:microsoft.com/office/officeart/2005/8/layout/gear1"/>
    <dgm:cxn modelId="{0FCB1BC7-F899-4EA7-BD1B-19EC0F45812F}" type="presParOf" srcId="{97614B03-6C3F-4861-816B-034854F625AB}" destId="{906316B5-1060-4CC3-B270-641736DE48F5}" srcOrd="6" destOrd="0" presId="urn:microsoft.com/office/officeart/2005/8/layout/gear1"/>
    <dgm:cxn modelId="{AAA9FF17-CDDA-44A7-B603-7A6FBD62210E}" type="presParOf" srcId="{97614B03-6C3F-4861-816B-034854F625AB}" destId="{512A77F5-04FC-4EF5-922E-AE9A409B0F87}" srcOrd="7" destOrd="0" presId="urn:microsoft.com/office/officeart/2005/8/layout/gear1"/>
    <dgm:cxn modelId="{34E39DB9-430A-4EA5-BF29-B9ED70D7E809}" type="presParOf" srcId="{97614B03-6C3F-4861-816B-034854F625AB}" destId="{30156A29-3F73-4F29-86CE-CCA2DA6C1181}" srcOrd="8" destOrd="0" presId="urn:microsoft.com/office/officeart/2005/8/layout/gear1"/>
    <dgm:cxn modelId="{36EAD11D-7222-46C0-857A-1D2AAC4E8B8B}" type="presParOf" srcId="{97614B03-6C3F-4861-816B-034854F625AB}" destId="{B9F5F9D8-2B21-4481-8E9A-C5728C98D09F}" srcOrd="9" destOrd="0" presId="urn:microsoft.com/office/officeart/2005/8/layout/gear1"/>
    <dgm:cxn modelId="{7B9F082D-DD62-440A-BF4A-4468869DD8C9}" type="presParOf" srcId="{97614B03-6C3F-4861-816B-034854F625AB}" destId="{5EF5BC58-D5AD-411B-98DB-D46940BC817D}" srcOrd="10" destOrd="0" presId="urn:microsoft.com/office/officeart/2005/8/layout/gear1"/>
    <dgm:cxn modelId="{B9460C23-5B8A-4A86-94A0-8D687FCB3CA4}" type="presParOf" srcId="{97614B03-6C3F-4861-816B-034854F625AB}" destId="{178101A4-6172-4690-A76D-2AE75A354023}" srcOrd="11" destOrd="0" presId="urn:microsoft.com/office/officeart/2005/8/layout/gear1"/>
    <dgm:cxn modelId="{33A0EFB5-9BC1-49D6-9BBA-F7297ADC73AD}" type="presParOf" srcId="{97614B03-6C3F-4861-816B-034854F625AB}" destId="{9907F2A4-9627-4D28-8716-0038D73EE53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3C96E1-5092-4579-88BB-4F8451E7485B}" type="doc">
      <dgm:prSet loTypeId="urn:microsoft.com/office/officeart/2005/8/layout/arrow2" loCatId="process" qsTypeId="urn:microsoft.com/office/officeart/2005/8/quickstyle/simple1" qsCatId="simple" csTypeId="urn:microsoft.com/office/officeart/2005/8/colors/colorful3" csCatId="colorful" phldr="1"/>
      <dgm:spPr/>
    </dgm:pt>
    <dgm:pt modelId="{6E652EE8-3EB9-4620-A085-37F2DFB2581E}">
      <dgm:prSet phldrT="[Text]" custT="1"/>
      <dgm:spPr/>
      <dgm:t>
        <a:bodyPr/>
        <a:lstStyle/>
        <a:p>
          <a:r>
            <a:rPr lang="en-US" sz="3600" dirty="0" smtClean="0"/>
            <a:t>Mobilize around Land Use Food Policy Change</a:t>
          </a:r>
          <a:endParaRPr lang="en-US" sz="3600" dirty="0"/>
        </a:p>
      </dgm:t>
    </dgm:pt>
    <dgm:pt modelId="{DA132614-A96D-48AA-BE43-D35352975A05}" type="parTrans" cxnId="{4DE11D88-5342-4E17-924F-81D01D6F06E2}">
      <dgm:prSet/>
      <dgm:spPr/>
      <dgm:t>
        <a:bodyPr/>
        <a:lstStyle/>
        <a:p>
          <a:endParaRPr lang="en-US"/>
        </a:p>
      </dgm:t>
    </dgm:pt>
    <dgm:pt modelId="{3B2A9FA6-84FC-4101-BE17-87D54E43917F}" type="sibTrans" cxnId="{4DE11D88-5342-4E17-924F-81D01D6F06E2}">
      <dgm:prSet/>
      <dgm:spPr/>
      <dgm:t>
        <a:bodyPr/>
        <a:lstStyle/>
        <a:p>
          <a:endParaRPr lang="en-US"/>
        </a:p>
      </dgm:t>
    </dgm:pt>
    <dgm:pt modelId="{3BB848E7-BF27-4D84-AF64-6EC08DB91067}">
      <dgm:prSet phldrT="[Text]" custT="1"/>
      <dgm:spPr/>
      <dgm:t>
        <a:bodyPr/>
        <a:lstStyle/>
        <a:p>
          <a:r>
            <a:rPr lang="en-US" sz="3600" dirty="0" smtClean="0"/>
            <a:t>Local, Collective Participation </a:t>
          </a:r>
        </a:p>
      </dgm:t>
    </dgm:pt>
    <dgm:pt modelId="{F6BF2588-83F9-48F2-BB22-2294908F0C69}" type="parTrans" cxnId="{A98AF132-4AE1-4B3C-B27A-CD246AB3225D}">
      <dgm:prSet/>
      <dgm:spPr/>
      <dgm:t>
        <a:bodyPr/>
        <a:lstStyle/>
        <a:p>
          <a:endParaRPr lang="en-US"/>
        </a:p>
      </dgm:t>
    </dgm:pt>
    <dgm:pt modelId="{D8D6C2A2-9BAD-44AE-AB1C-EFA3C5B51F19}" type="sibTrans" cxnId="{A98AF132-4AE1-4B3C-B27A-CD246AB3225D}">
      <dgm:prSet/>
      <dgm:spPr/>
      <dgm:t>
        <a:bodyPr/>
        <a:lstStyle/>
        <a:p>
          <a:endParaRPr lang="en-US"/>
        </a:p>
      </dgm:t>
    </dgm:pt>
    <dgm:pt modelId="{957D8312-7F39-46E9-BAE4-6C001B1B5132}">
      <dgm:prSet phldrT="[Text]" custT="1"/>
      <dgm:spPr/>
      <dgm:t>
        <a:bodyPr/>
        <a:lstStyle/>
        <a:p>
          <a:r>
            <a:rPr lang="en-US" sz="3600" dirty="0" smtClean="0"/>
            <a:t>Adopted Land Use Regulations  towards greater Food Sovereignty</a:t>
          </a:r>
          <a:endParaRPr lang="en-US" sz="3600" dirty="0"/>
        </a:p>
      </dgm:t>
    </dgm:pt>
    <dgm:pt modelId="{1FB939C3-F844-4DDC-B586-BDEE6422398E}" type="parTrans" cxnId="{E84243AE-E8BC-4C63-A1AE-B270FC116D85}">
      <dgm:prSet/>
      <dgm:spPr/>
      <dgm:t>
        <a:bodyPr/>
        <a:lstStyle/>
        <a:p>
          <a:endParaRPr lang="en-US"/>
        </a:p>
      </dgm:t>
    </dgm:pt>
    <dgm:pt modelId="{EA80CFA3-B5B1-47EA-9C0D-5F0097A95D5C}" type="sibTrans" cxnId="{E84243AE-E8BC-4C63-A1AE-B270FC116D85}">
      <dgm:prSet/>
      <dgm:spPr/>
      <dgm:t>
        <a:bodyPr/>
        <a:lstStyle/>
        <a:p>
          <a:endParaRPr lang="en-US"/>
        </a:p>
      </dgm:t>
    </dgm:pt>
    <dgm:pt modelId="{BEEF6E60-4351-4273-99A4-9ACCA001D620}" type="pres">
      <dgm:prSet presAssocID="{463C96E1-5092-4579-88BB-4F8451E7485B}" presName="arrowDiagram" presStyleCnt="0">
        <dgm:presLayoutVars>
          <dgm:chMax val="5"/>
          <dgm:dir/>
          <dgm:resizeHandles val="exact"/>
        </dgm:presLayoutVars>
      </dgm:prSet>
      <dgm:spPr/>
    </dgm:pt>
    <dgm:pt modelId="{27A0129C-1467-4ADD-B029-434300F43203}" type="pres">
      <dgm:prSet presAssocID="{463C96E1-5092-4579-88BB-4F8451E7485B}" presName="arrow" presStyleLbl="bgShp" presStyleIdx="0" presStyleCnt="1"/>
      <dgm:spPr/>
    </dgm:pt>
    <dgm:pt modelId="{FB929196-102D-4482-8FBF-226F33D2C2DD}" type="pres">
      <dgm:prSet presAssocID="{463C96E1-5092-4579-88BB-4F8451E7485B}" presName="arrowDiagram3" presStyleCnt="0"/>
      <dgm:spPr/>
    </dgm:pt>
    <dgm:pt modelId="{C8D1DA27-3B17-4AC5-87FC-AEB322C5A8C8}" type="pres">
      <dgm:prSet presAssocID="{6E652EE8-3EB9-4620-A085-37F2DFB2581E}" presName="bullet3a" presStyleLbl="node1" presStyleIdx="0" presStyleCnt="3"/>
      <dgm:spPr/>
    </dgm:pt>
    <dgm:pt modelId="{E61B0BB5-D103-4BDA-BC49-12C89853661B}" type="pres">
      <dgm:prSet presAssocID="{6E652EE8-3EB9-4620-A085-37F2DFB2581E}" presName="textBox3a" presStyleLbl="revTx" presStyleIdx="0" presStyleCnt="3" custScaleX="228152" custScaleY="63356" custLinFactNeighborX="47088" custLinFactNeighborY="-10532">
        <dgm:presLayoutVars>
          <dgm:bulletEnabled val="1"/>
        </dgm:presLayoutVars>
      </dgm:prSet>
      <dgm:spPr/>
      <dgm:t>
        <a:bodyPr/>
        <a:lstStyle/>
        <a:p>
          <a:endParaRPr lang="en-US"/>
        </a:p>
      </dgm:t>
    </dgm:pt>
    <dgm:pt modelId="{799AFF30-A950-4FE6-8ADF-6C54E2398E8E}" type="pres">
      <dgm:prSet presAssocID="{3BB848E7-BF27-4D84-AF64-6EC08DB91067}" presName="bullet3b" presStyleLbl="node1" presStyleIdx="1" presStyleCnt="3"/>
      <dgm:spPr/>
    </dgm:pt>
    <dgm:pt modelId="{49B92005-4C84-4BB7-8F28-B644806D158F}" type="pres">
      <dgm:prSet presAssocID="{3BB848E7-BF27-4D84-AF64-6EC08DB91067}" presName="textBox3b" presStyleLbl="revTx" presStyleIdx="1" presStyleCnt="3" custScaleX="165918" custScaleY="37128" custLinFactX="-26831" custLinFactNeighborX="-100000" custLinFactNeighborY="-71606">
        <dgm:presLayoutVars>
          <dgm:bulletEnabled val="1"/>
        </dgm:presLayoutVars>
      </dgm:prSet>
      <dgm:spPr/>
      <dgm:t>
        <a:bodyPr/>
        <a:lstStyle/>
        <a:p>
          <a:endParaRPr lang="en-US"/>
        </a:p>
      </dgm:t>
    </dgm:pt>
    <dgm:pt modelId="{C1F8FCF1-E8E8-456A-A80B-9779A39863C4}" type="pres">
      <dgm:prSet presAssocID="{957D8312-7F39-46E9-BAE4-6C001B1B5132}" presName="bullet3c" presStyleLbl="node1" presStyleIdx="2" presStyleCnt="3"/>
      <dgm:spPr/>
    </dgm:pt>
    <dgm:pt modelId="{C1D80227-AFEC-43A8-82F2-5825A24EFD6E}" type="pres">
      <dgm:prSet presAssocID="{957D8312-7F39-46E9-BAE4-6C001B1B5132}" presName="textBox3c" presStyleLbl="revTx" presStyleIdx="2" presStyleCnt="3" custScaleX="172803" custScaleY="47594" custLinFactNeighborX="50391" custLinFactNeighborY="-54451">
        <dgm:presLayoutVars>
          <dgm:bulletEnabled val="1"/>
        </dgm:presLayoutVars>
      </dgm:prSet>
      <dgm:spPr/>
      <dgm:t>
        <a:bodyPr/>
        <a:lstStyle/>
        <a:p>
          <a:endParaRPr lang="en-US"/>
        </a:p>
      </dgm:t>
    </dgm:pt>
  </dgm:ptLst>
  <dgm:cxnLst>
    <dgm:cxn modelId="{57DC9867-90DD-4F4F-8E76-FE869CB7A41D}" type="presOf" srcId="{6E652EE8-3EB9-4620-A085-37F2DFB2581E}" destId="{E61B0BB5-D103-4BDA-BC49-12C89853661B}" srcOrd="0" destOrd="0" presId="urn:microsoft.com/office/officeart/2005/8/layout/arrow2"/>
    <dgm:cxn modelId="{E84243AE-E8BC-4C63-A1AE-B270FC116D85}" srcId="{463C96E1-5092-4579-88BB-4F8451E7485B}" destId="{957D8312-7F39-46E9-BAE4-6C001B1B5132}" srcOrd="2" destOrd="0" parTransId="{1FB939C3-F844-4DDC-B586-BDEE6422398E}" sibTransId="{EA80CFA3-B5B1-47EA-9C0D-5F0097A95D5C}"/>
    <dgm:cxn modelId="{867C6AF1-1814-4F3D-ABFE-44665E24EF4D}" type="presOf" srcId="{463C96E1-5092-4579-88BB-4F8451E7485B}" destId="{BEEF6E60-4351-4273-99A4-9ACCA001D620}" srcOrd="0" destOrd="0" presId="urn:microsoft.com/office/officeart/2005/8/layout/arrow2"/>
    <dgm:cxn modelId="{010252D5-0A2A-40C8-AE8F-190954AE8161}" type="presOf" srcId="{957D8312-7F39-46E9-BAE4-6C001B1B5132}" destId="{C1D80227-AFEC-43A8-82F2-5825A24EFD6E}" srcOrd="0" destOrd="0" presId="urn:microsoft.com/office/officeart/2005/8/layout/arrow2"/>
    <dgm:cxn modelId="{9EC02322-A0F6-49E7-80BD-993DB34E0CF5}" type="presOf" srcId="{3BB848E7-BF27-4D84-AF64-6EC08DB91067}" destId="{49B92005-4C84-4BB7-8F28-B644806D158F}" srcOrd="0" destOrd="0" presId="urn:microsoft.com/office/officeart/2005/8/layout/arrow2"/>
    <dgm:cxn modelId="{A98AF132-4AE1-4B3C-B27A-CD246AB3225D}" srcId="{463C96E1-5092-4579-88BB-4F8451E7485B}" destId="{3BB848E7-BF27-4D84-AF64-6EC08DB91067}" srcOrd="1" destOrd="0" parTransId="{F6BF2588-83F9-48F2-BB22-2294908F0C69}" sibTransId="{D8D6C2A2-9BAD-44AE-AB1C-EFA3C5B51F19}"/>
    <dgm:cxn modelId="{4DE11D88-5342-4E17-924F-81D01D6F06E2}" srcId="{463C96E1-5092-4579-88BB-4F8451E7485B}" destId="{6E652EE8-3EB9-4620-A085-37F2DFB2581E}" srcOrd="0" destOrd="0" parTransId="{DA132614-A96D-48AA-BE43-D35352975A05}" sibTransId="{3B2A9FA6-84FC-4101-BE17-87D54E43917F}"/>
    <dgm:cxn modelId="{425852FA-FA5A-436B-9D90-AD77ABFE9CD6}" type="presParOf" srcId="{BEEF6E60-4351-4273-99A4-9ACCA001D620}" destId="{27A0129C-1467-4ADD-B029-434300F43203}" srcOrd="0" destOrd="0" presId="urn:microsoft.com/office/officeart/2005/8/layout/arrow2"/>
    <dgm:cxn modelId="{984EB2E0-13EB-450F-9FFB-743A2AEA4F04}" type="presParOf" srcId="{BEEF6E60-4351-4273-99A4-9ACCA001D620}" destId="{FB929196-102D-4482-8FBF-226F33D2C2DD}" srcOrd="1" destOrd="0" presId="urn:microsoft.com/office/officeart/2005/8/layout/arrow2"/>
    <dgm:cxn modelId="{6D845887-5E47-480B-B12F-485AC18FBF81}" type="presParOf" srcId="{FB929196-102D-4482-8FBF-226F33D2C2DD}" destId="{C8D1DA27-3B17-4AC5-87FC-AEB322C5A8C8}" srcOrd="0" destOrd="0" presId="urn:microsoft.com/office/officeart/2005/8/layout/arrow2"/>
    <dgm:cxn modelId="{A8689F77-CECF-497D-B90E-5B19685FCA23}" type="presParOf" srcId="{FB929196-102D-4482-8FBF-226F33D2C2DD}" destId="{E61B0BB5-D103-4BDA-BC49-12C89853661B}" srcOrd="1" destOrd="0" presId="urn:microsoft.com/office/officeart/2005/8/layout/arrow2"/>
    <dgm:cxn modelId="{608DBAC6-1DF0-4AA9-B324-3A2ECE85C0EB}" type="presParOf" srcId="{FB929196-102D-4482-8FBF-226F33D2C2DD}" destId="{799AFF30-A950-4FE6-8ADF-6C54E2398E8E}" srcOrd="2" destOrd="0" presId="urn:microsoft.com/office/officeart/2005/8/layout/arrow2"/>
    <dgm:cxn modelId="{C1A262D0-BB07-4111-8EED-92FABF866753}" type="presParOf" srcId="{FB929196-102D-4482-8FBF-226F33D2C2DD}" destId="{49B92005-4C84-4BB7-8F28-B644806D158F}" srcOrd="3" destOrd="0" presId="urn:microsoft.com/office/officeart/2005/8/layout/arrow2"/>
    <dgm:cxn modelId="{F620C701-5060-429E-B87F-F37A6A516459}" type="presParOf" srcId="{FB929196-102D-4482-8FBF-226F33D2C2DD}" destId="{C1F8FCF1-E8E8-456A-A80B-9779A39863C4}" srcOrd="4" destOrd="0" presId="urn:microsoft.com/office/officeart/2005/8/layout/arrow2"/>
    <dgm:cxn modelId="{11FB36F6-A9E0-495D-A264-FD76EEDDE29F}" type="presParOf" srcId="{FB929196-102D-4482-8FBF-226F33D2C2DD}" destId="{C1D80227-AFEC-43A8-82F2-5825A24EFD6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09A1F-2656-4639-B11A-EAAB0C151799}">
      <dsp:nvSpPr>
        <dsp:cNvPr id="0" name=""/>
        <dsp:cNvSpPr/>
      </dsp:nvSpPr>
      <dsp:spPr>
        <a:xfrm>
          <a:off x="3172311" y="2773391"/>
          <a:ext cx="3242669" cy="3242669"/>
        </a:xfrm>
        <a:prstGeom prst="gear9">
          <a:avLst/>
        </a:prstGeom>
        <a:solidFill>
          <a:srgbClr val="007E3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Food</a:t>
          </a:r>
        </a:p>
        <a:p>
          <a:pPr lvl="0" algn="ctr" defTabSz="1689100">
            <a:lnSpc>
              <a:spcPct val="90000"/>
            </a:lnSpc>
            <a:spcBef>
              <a:spcPct val="0"/>
            </a:spcBef>
            <a:spcAft>
              <a:spcPct val="35000"/>
            </a:spcAft>
          </a:pPr>
          <a:r>
            <a:rPr lang="en-US" sz="3800" kern="1200" dirty="0" smtClean="0"/>
            <a:t>System Change</a:t>
          </a:r>
          <a:endParaRPr lang="en-US" sz="3800" kern="1200" dirty="0"/>
        </a:p>
      </dsp:txBody>
      <dsp:txXfrm>
        <a:off x="3824232" y="3532971"/>
        <a:ext cx="1938827" cy="1666799"/>
      </dsp:txXfrm>
    </dsp:sp>
    <dsp:sp modelId="{F3EE922D-7863-4F07-8B57-C22A1E009E82}">
      <dsp:nvSpPr>
        <dsp:cNvPr id="0" name=""/>
        <dsp:cNvSpPr/>
      </dsp:nvSpPr>
      <dsp:spPr>
        <a:xfrm>
          <a:off x="536069" y="2471652"/>
          <a:ext cx="2987193" cy="2823787"/>
        </a:xfrm>
        <a:prstGeom prst="gear6">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Community </a:t>
          </a:r>
          <a:r>
            <a:rPr lang="en-US" sz="2400" b="1" kern="1200" dirty="0" smtClean="0"/>
            <a:t>Planning</a:t>
          </a:r>
        </a:p>
        <a:p>
          <a:pPr lvl="0" algn="ctr" defTabSz="1022350">
            <a:lnSpc>
              <a:spcPct val="90000"/>
            </a:lnSpc>
            <a:spcBef>
              <a:spcPct val="0"/>
            </a:spcBef>
            <a:spcAft>
              <a:spcPct val="35000"/>
            </a:spcAft>
          </a:pPr>
          <a:r>
            <a:rPr lang="en-US" sz="2400" b="1" kern="1200" dirty="0" smtClean="0"/>
            <a:t>Policies</a:t>
          </a:r>
          <a:endParaRPr lang="en-US" sz="2400" b="1" kern="1200" dirty="0"/>
        </a:p>
      </dsp:txBody>
      <dsp:txXfrm>
        <a:off x="1270719" y="3186845"/>
        <a:ext cx="1517893" cy="1393401"/>
      </dsp:txXfrm>
    </dsp:sp>
    <dsp:sp modelId="{906316B5-1060-4CC3-B270-641736DE48F5}">
      <dsp:nvSpPr>
        <dsp:cNvPr id="0" name=""/>
        <dsp:cNvSpPr/>
      </dsp:nvSpPr>
      <dsp:spPr>
        <a:xfrm rot="20700000">
          <a:off x="2151642" y="193401"/>
          <a:ext cx="3220490" cy="2794658"/>
        </a:xfrm>
        <a:prstGeom prst="gear6">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Food Citizen Activism</a:t>
          </a:r>
        </a:p>
      </dsp:txBody>
      <dsp:txXfrm rot="-20700000">
        <a:off x="2883247" y="781094"/>
        <a:ext cx="1757280" cy="1619272"/>
      </dsp:txXfrm>
    </dsp:sp>
    <dsp:sp modelId="{5EF5BC58-D5AD-411B-98DB-D46940BC817D}">
      <dsp:nvSpPr>
        <dsp:cNvPr id="0" name=""/>
        <dsp:cNvSpPr/>
      </dsp:nvSpPr>
      <dsp:spPr>
        <a:xfrm>
          <a:off x="2942082" y="2328582"/>
          <a:ext cx="4150616" cy="4150616"/>
        </a:xfrm>
        <a:prstGeom prst="circularArrow">
          <a:avLst>
            <a:gd name="adj1" fmla="val 4688"/>
            <a:gd name="adj2" fmla="val 299029"/>
            <a:gd name="adj3" fmla="val 2545932"/>
            <a:gd name="adj4" fmla="val 15798583"/>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78101A4-6172-4690-A76D-2AE75A354023}">
      <dsp:nvSpPr>
        <dsp:cNvPr id="0" name=""/>
        <dsp:cNvSpPr/>
      </dsp:nvSpPr>
      <dsp:spPr>
        <a:xfrm>
          <a:off x="1174289" y="1099962"/>
          <a:ext cx="3015682" cy="301568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907F2A4-9627-4D28-8716-0038D73EE53E}">
      <dsp:nvSpPr>
        <dsp:cNvPr id="0" name=""/>
        <dsp:cNvSpPr/>
      </dsp:nvSpPr>
      <dsp:spPr>
        <a:xfrm>
          <a:off x="2091427" y="-183987"/>
          <a:ext cx="3251512" cy="325151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58" cy="46966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2824" y="0"/>
            <a:ext cx="3078058" cy="469662"/>
          </a:xfrm>
          <a:prstGeom prst="rect">
            <a:avLst/>
          </a:prstGeom>
        </p:spPr>
        <p:txBody>
          <a:bodyPr vert="horz" lIns="91440" tIns="45720" rIns="91440" bIns="45720" rtlCol="0"/>
          <a:lstStyle>
            <a:lvl1pPr algn="r">
              <a:defRPr sz="1200"/>
            </a:lvl1pPr>
          </a:lstStyle>
          <a:p>
            <a:fld id="{97FE19C6-C97C-4922-9C4A-E2DAA4F0D170}" type="datetimeFigureOut">
              <a:rPr lang="en-US" smtClean="0"/>
              <a:t>1/31/2020</a:t>
            </a:fld>
            <a:endParaRPr lang="en-US" dirty="0"/>
          </a:p>
        </p:txBody>
      </p:sp>
      <p:sp>
        <p:nvSpPr>
          <p:cNvPr id="4" name="Footer Placeholder 3"/>
          <p:cNvSpPr>
            <a:spLocks noGrp="1"/>
          </p:cNvSpPr>
          <p:nvPr>
            <p:ph type="ftr" sz="quarter" idx="2"/>
          </p:nvPr>
        </p:nvSpPr>
        <p:spPr>
          <a:xfrm>
            <a:off x="0" y="8917226"/>
            <a:ext cx="3078058" cy="4696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824" y="8917226"/>
            <a:ext cx="3078058" cy="469662"/>
          </a:xfrm>
          <a:prstGeom prst="rect">
            <a:avLst/>
          </a:prstGeom>
        </p:spPr>
        <p:txBody>
          <a:bodyPr vert="horz" lIns="91440" tIns="45720" rIns="91440" bIns="45720" rtlCol="0" anchor="b"/>
          <a:lstStyle>
            <a:lvl1pPr algn="r">
              <a:defRPr sz="1200"/>
            </a:lvl1pPr>
          </a:lstStyle>
          <a:p>
            <a:fld id="{BC816B14-60C9-4E5E-8C83-DF1B6C798953}" type="slidenum">
              <a:rPr lang="en-US" smtClean="0"/>
              <a:t>‹#›</a:t>
            </a:fld>
            <a:endParaRPr lang="en-US" dirty="0"/>
          </a:p>
        </p:txBody>
      </p:sp>
    </p:spTree>
    <p:extLst>
      <p:ext uri="{BB962C8B-B14F-4D97-AF65-F5344CB8AC3E}">
        <p14:creationId xmlns:p14="http://schemas.microsoft.com/office/powerpoint/2010/main" val="1987824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40" cy="469424"/>
          </a:xfrm>
          <a:prstGeom prst="rect">
            <a:avLst/>
          </a:prstGeom>
        </p:spPr>
        <p:txBody>
          <a:bodyPr vert="horz" lIns="94099" tIns="47049" rIns="94099" bIns="47049" rtlCol="0"/>
          <a:lstStyle>
            <a:lvl1pPr algn="l">
              <a:defRPr sz="1200"/>
            </a:lvl1pPr>
          </a:lstStyle>
          <a:p>
            <a:endParaRPr lang="en-US" dirty="0"/>
          </a:p>
        </p:txBody>
      </p:sp>
      <p:sp>
        <p:nvSpPr>
          <p:cNvPr id="3" name="Date Placeholder 2"/>
          <p:cNvSpPr>
            <a:spLocks noGrp="1"/>
          </p:cNvSpPr>
          <p:nvPr>
            <p:ph type="dt" idx="1"/>
          </p:nvPr>
        </p:nvSpPr>
        <p:spPr>
          <a:xfrm>
            <a:off x="4023094" y="0"/>
            <a:ext cx="3077740" cy="469424"/>
          </a:xfrm>
          <a:prstGeom prst="rect">
            <a:avLst/>
          </a:prstGeom>
        </p:spPr>
        <p:txBody>
          <a:bodyPr vert="horz" lIns="94099" tIns="47049" rIns="94099" bIns="47049" rtlCol="0"/>
          <a:lstStyle>
            <a:lvl1pPr algn="r">
              <a:defRPr sz="1200"/>
            </a:lvl1pPr>
          </a:lstStyle>
          <a:p>
            <a:fld id="{9C0B3BF0-D7FB-4BE7-BF12-ED3A49D649A9}" type="datetimeFigureOut">
              <a:rPr lang="en-US" smtClean="0"/>
              <a:pPr/>
              <a:t>1/31/2020</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099" tIns="47049" rIns="94099" bIns="47049"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099" tIns="47049" rIns="94099" bIns="470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2"/>
            <a:ext cx="3077740" cy="469424"/>
          </a:xfrm>
          <a:prstGeom prst="rect">
            <a:avLst/>
          </a:prstGeom>
        </p:spPr>
        <p:txBody>
          <a:bodyPr vert="horz" lIns="94099" tIns="47049" rIns="94099" bIns="470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2"/>
            <a:ext cx="3077740" cy="469424"/>
          </a:xfrm>
          <a:prstGeom prst="rect">
            <a:avLst/>
          </a:prstGeom>
        </p:spPr>
        <p:txBody>
          <a:bodyPr vert="horz" lIns="94099" tIns="47049" rIns="94099" bIns="47049" rtlCol="0" anchor="b"/>
          <a:lstStyle>
            <a:lvl1pPr algn="r">
              <a:defRPr sz="1200"/>
            </a:lvl1pPr>
          </a:lstStyle>
          <a:p>
            <a:fld id="{2A0B2320-C6A5-4FD8-9606-BDBC73240023}" type="slidenum">
              <a:rPr lang="en-US" smtClean="0"/>
              <a:pPr/>
              <a:t>‹#›</a:t>
            </a:fld>
            <a:endParaRPr lang="en-US" dirty="0"/>
          </a:p>
        </p:txBody>
      </p:sp>
    </p:spTree>
    <p:extLst>
      <p:ext uri="{BB962C8B-B14F-4D97-AF65-F5344CB8AC3E}">
        <p14:creationId xmlns:p14="http://schemas.microsoft.com/office/powerpoint/2010/main" val="141291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Mali"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Food_sovereignty" TargetMode="External"/><Relationship Id="rId4" Type="http://schemas.openxmlformats.org/officeDocument/2006/relationships/hyperlink" Target="https://en.wikipedia.org/wiki/S%C3%A9lingu%C3%A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873E44-A7D8-4E7C-BAC0-191183C906C5}" type="slidenum">
              <a:rPr lang="en-US" altLang="en-US">
                <a:solidFill>
                  <a:prstClr val="black"/>
                </a:solidFill>
                <a:latin typeface="Calibri" panose="020F0502020204030204" pitchFamily="34" charset="0"/>
              </a:rPr>
              <a:pPr/>
              <a:t>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833296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2A0B2320-C6A5-4FD8-9606-BDBC73240023}" type="slidenum">
              <a:rPr lang="en-US" smtClean="0"/>
              <a:pPr/>
              <a:t>12</a:t>
            </a:fld>
            <a:endParaRPr lang="en-US" dirty="0"/>
          </a:p>
        </p:txBody>
      </p:sp>
    </p:spTree>
    <p:extLst>
      <p:ext uri="{BB962C8B-B14F-4D97-AF65-F5344CB8AC3E}">
        <p14:creationId xmlns:p14="http://schemas.microsoft.com/office/powerpoint/2010/main" val="224828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B2320-C6A5-4FD8-9606-BDBC73240023}" type="slidenum">
              <a:rPr lang="en-US" smtClean="0"/>
              <a:pPr/>
              <a:t>13</a:t>
            </a:fld>
            <a:endParaRPr lang="en-US" dirty="0"/>
          </a:p>
        </p:txBody>
      </p:sp>
    </p:spTree>
    <p:extLst>
      <p:ext uri="{BB962C8B-B14F-4D97-AF65-F5344CB8AC3E}">
        <p14:creationId xmlns:p14="http://schemas.microsoft.com/office/powerpoint/2010/main" val="2773333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4850"/>
            <a:ext cx="6261100" cy="3522663"/>
          </a:xfrm>
        </p:spPr>
      </p:sp>
      <p:sp>
        <p:nvSpPr>
          <p:cNvPr id="3" name="Notes Placeholder 2"/>
          <p:cNvSpPr>
            <a:spLocks noGrp="1"/>
          </p:cNvSpPr>
          <p:nvPr>
            <p:ph type="body" idx="1"/>
          </p:nvPr>
        </p:nvSpPr>
        <p:spPr/>
        <p:txBody>
          <a:bodyPr>
            <a:normAutofit fontScale="85000" lnSpcReduction="20000"/>
          </a:bodyPr>
          <a:lstStyle/>
          <a:p>
            <a:r>
              <a:rPr lang="en-US" b="1" dirty="0" smtClean="0"/>
              <a:t>The Food System is</a:t>
            </a:r>
            <a:r>
              <a:rPr lang="en-US" b="1" baseline="0" dirty="0" smtClean="0"/>
              <a:t> </a:t>
            </a:r>
            <a:r>
              <a:rPr lang="en-US" b="1" dirty="0" smtClean="0"/>
              <a:t>Intertwined with </a:t>
            </a:r>
          </a:p>
          <a:p>
            <a:pPr marL="171450" indent="-171450">
              <a:buFont typeface="Arial" panose="020B0604020202020204" pitchFamily="34" charset="0"/>
              <a:buChar char="•"/>
            </a:pPr>
            <a:r>
              <a:rPr lang="en-US" dirty="0" smtClean="0"/>
              <a:t>Public Health</a:t>
            </a:r>
          </a:p>
          <a:p>
            <a:pPr marL="171450" indent="-171450">
              <a:buFont typeface="Arial" panose="020B0604020202020204" pitchFamily="34" charset="0"/>
              <a:buChar char="•"/>
            </a:pPr>
            <a:r>
              <a:rPr lang="en-US" dirty="0" smtClean="0"/>
              <a:t>Dietetics and Nutrition</a:t>
            </a:r>
          </a:p>
          <a:p>
            <a:pPr marL="171450" indent="-171450">
              <a:buFont typeface="Arial" panose="020B0604020202020204" pitchFamily="34" charset="0"/>
              <a:buChar char="•"/>
            </a:pPr>
            <a:r>
              <a:rPr lang="en-US" dirty="0" smtClean="0"/>
              <a:t>Environment, ecology, ecosystem</a:t>
            </a:r>
          </a:p>
          <a:p>
            <a:pPr marL="171450" indent="-171450">
              <a:buFont typeface="Arial" panose="020B0604020202020204" pitchFamily="34" charset="0"/>
              <a:buChar char="•"/>
            </a:pPr>
            <a:r>
              <a:rPr lang="en-US" dirty="0" smtClean="0"/>
              <a:t>Social Welfare</a:t>
            </a:r>
          </a:p>
          <a:p>
            <a:pPr marL="171450" indent="-171450">
              <a:buFont typeface="Arial" panose="020B0604020202020204" pitchFamily="34" charset="0"/>
              <a:buChar char="•"/>
            </a:pPr>
            <a:r>
              <a:rPr lang="en-US" dirty="0" smtClean="0"/>
              <a:t>General Economy</a:t>
            </a:r>
          </a:p>
          <a:p>
            <a:r>
              <a:rPr lang="en-US" b="1" dirty="0" smtClean="0"/>
              <a:t>Challenged by</a:t>
            </a:r>
          </a:p>
          <a:p>
            <a:pPr marL="171450" indent="-171450">
              <a:buFont typeface="Arial" panose="020B0604020202020204" pitchFamily="34" charset="0"/>
              <a:buChar char="•"/>
            </a:pPr>
            <a:r>
              <a:rPr lang="en-US" dirty="0" smtClean="0"/>
              <a:t>Climate</a:t>
            </a:r>
          </a:p>
          <a:p>
            <a:pPr marL="171450" indent="-171450">
              <a:buFont typeface="Arial" panose="020B0604020202020204" pitchFamily="34" charset="0"/>
              <a:buChar char="•"/>
            </a:pPr>
            <a:r>
              <a:rPr lang="en-US" dirty="0" smtClean="0"/>
              <a:t>Population</a:t>
            </a:r>
          </a:p>
          <a:p>
            <a:pPr marL="171450" indent="-171450">
              <a:buFont typeface="Arial" panose="020B0604020202020204" pitchFamily="34" charset="0"/>
              <a:buChar char="•"/>
            </a:pPr>
            <a:r>
              <a:rPr lang="en-US" dirty="0" smtClean="0"/>
              <a:t>Resources</a:t>
            </a:r>
          </a:p>
          <a:p>
            <a:pPr marL="171450" indent="-171450">
              <a:buFont typeface="Arial" panose="020B0604020202020204" pitchFamily="34" charset="0"/>
              <a:buChar char="•"/>
            </a:pPr>
            <a:r>
              <a:rPr lang="en-US" dirty="0" smtClean="0"/>
              <a:t>Poverty and resultant Food Insecurity</a:t>
            </a:r>
          </a:p>
          <a:p>
            <a:r>
              <a:rPr lang="en-US" b="1" dirty="0" smtClean="0">
                <a:solidFill>
                  <a:srgbClr val="FF0000"/>
                </a:solidFill>
              </a:rPr>
              <a:t>Ordinances, statues, regulations and policies designed to work for one component</a:t>
            </a:r>
          </a:p>
          <a:p>
            <a:r>
              <a:rPr lang="en-US" b="1" dirty="0" smtClean="0">
                <a:solidFill>
                  <a:srgbClr val="FF0000"/>
                </a:solidFill>
              </a:rPr>
              <a:t>Invariably have impacts on another</a:t>
            </a:r>
          </a:p>
          <a:p>
            <a:r>
              <a:rPr lang="en-US" b="1" dirty="0" smtClean="0">
                <a:solidFill>
                  <a:srgbClr val="FF0000"/>
                </a:solidFill>
              </a:rPr>
              <a:t>Can cross geographic/political boundaries</a:t>
            </a:r>
          </a:p>
          <a:p>
            <a:r>
              <a:rPr lang="en-US" b="1" dirty="0" smtClean="0">
                <a:solidFill>
                  <a:srgbClr val="FF0000"/>
                </a:solidFill>
              </a:rPr>
              <a:t>Can cross local/regional food system “boundaries”</a:t>
            </a:r>
          </a:p>
          <a:p>
            <a:endParaRPr lang="en-US" dirty="0" smtClean="0"/>
          </a:p>
          <a:p>
            <a:r>
              <a:rPr lang="en-US" dirty="0" smtClean="0"/>
              <a:t>We tend to:  </a:t>
            </a:r>
          </a:p>
          <a:p>
            <a:r>
              <a:rPr lang="en-US" dirty="0" smtClean="0"/>
              <a:t>Work in our own special silos</a:t>
            </a:r>
          </a:p>
          <a:p>
            <a:r>
              <a:rPr lang="en-US" b="1" dirty="0" smtClean="0"/>
              <a:t>Focus on those to which we are closest </a:t>
            </a:r>
          </a:p>
          <a:p>
            <a:r>
              <a:rPr lang="en-US" dirty="0" smtClean="0"/>
              <a:t>Focus/work on/support/criticize etc. those we know and understand</a:t>
            </a:r>
          </a:p>
          <a:p>
            <a:endParaRPr lang="en-US" dirty="0" smtClean="0"/>
          </a:p>
          <a:p>
            <a:r>
              <a:rPr lang="en-US" dirty="0" smtClean="0"/>
              <a:t>When in reality:</a:t>
            </a:r>
          </a:p>
          <a:p>
            <a:r>
              <a:rPr lang="en-US" dirty="0" smtClean="0"/>
              <a:t>we need to understand how all are interrelated </a:t>
            </a:r>
          </a:p>
          <a:p>
            <a:r>
              <a:rPr lang="en-US" dirty="0" smtClean="0"/>
              <a:t>understand which support our/others’ interests</a:t>
            </a:r>
          </a:p>
          <a:p>
            <a:r>
              <a:rPr lang="en-US" dirty="0" smtClean="0"/>
              <a:t>understand which go against our/others’ interests</a:t>
            </a:r>
          </a:p>
          <a:p>
            <a:r>
              <a:rPr lang="en-US" dirty="0" smtClean="0"/>
              <a:t>understand the impacts of each across many disciplines and boundaries</a:t>
            </a:r>
          </a:p>
          <a:p>
            <a:endParaRPr lang="en-US" dirty="0" smtClean="0"/>
          </a:p>
          <a:p>
            <a:r>
              <a:rPr lang="en-US" dirty="0" smtClean="0"/>
              <a:t>We must identify:</a:t>
            </a:r>
          </a:p>
          <a:p>
            <a:r>
              <a:rPr lang="en-US" dirty="0" smtClean="0"/>
              <a:t>Those that are good</a:t>
            </a:r>
          </a:p>
          <a:p>
            <a:r>
              <a:rPr lang="en-US" dirty="0" smtClean="0"/>
              <a:t>Those that are questionable</a:t>
            </a:r>
          </a:p>
          <a:p>
            <a:r>
              <a:rPr lang="en-US" dirty="0" smtClean="0"/>
              <a:t>Those that are bad – for one or more system components</a:t>
            </a:r>
          </a:p>
          <a:p>
            <a:endParaRPr lang="en-US" dirty="0"/>
          </a:p>
        </p:txBody>
      </p:sp>
      <p:sp>
        <p:nvSpPr>
          <p:cNvPr id="4" name="Slide Number Placeholder 3"/>
          <p:cNvSpPr>
            <a:spLocks noGrp="1"/>
          </p:cNvSpPr>
          <p:nvPr>
            <p:ph type="sldNum" sz="quarter" idx="10"/>
          </p:nvPr>
        </p:nvSpPr>
        <p:spPr/>
        <p:txBody>
          <a:bodyPr/>
          <a:lstStyle/>
          <a:p>
            <a:fld id="{2A0B2320-C6A5-4FD8-9606-BDBC73240023}" type="slidenum">
              <a:rPr lang="en-US" smtClean="0"/>
              <a:pPr/>
              <a:t>14</a:t>
            </a:fld>
            <a:endParaRPr lang="en-US" dirty="0"/>
          </a:p>
        </p:txBody>
      </p:sp>
    </p:spTree>
    <p:extLst>
      <p:ext uri="{BB962C8B-B14F-4D97-AF65-F5344CB8AC3E}">
        <p14:creationId xmlns:p14="http://schemas.microsoft.com/office/powerpoint/2010/main" val="955658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4850"/>
            <a:ext cx="6261100" cy="3522663"/>
          </a:xfrm>
        </p:spPr>
      </p:sp>
      <p:sp>
        <p:nvSpPr>
          <p:cNvPr id="3" name="Notes Placeholder 2"/>
          <p:cNvSpPr>
            <a:spLocks noGrp="1"/>
          </p:cNvSpPr>
          <p:nvPr>
            <p:ph type="body" idx="1"/>
          </p:nvPr>
        </p:nvSpPr>
        <p:spPr/>
        <p:txBody>
          <a:bodyPr/>
          <a:lstStyle/>
          <a:p>
            <a:r>
              <a:rPr lang="en-US" sz="1200" dirty="0" smtClean="0"/>
              <a:t>Also note</a:t>
            </a:r>
            <a:r>
              <a:rPr lang="en-US" sz="1200" baseline="0" dirty="0" smtClean="0"/>
              <a:t> that there are other plans: Master plans for parks, transportation, downtown development areas. All these planning documents are opportunities for including food-health related issues into the built environment. </a:t>
            </a:r>
            <a:endParaRPr lang="en-US" sz="1200" dirty="0"/>
          </a:p>
        </p:txBody>
      </p:sp>
      <p:sp>
        <p:nvSpPr>
          <p:cNvPr id="4" name="Slide Number Placeholder 3"/>
          <p:cNvSpPr>
            <a:spLocks noGrp="1"/>
          </p:cNvSpPr>
          <p:nvPr>
            <p:ph type="sldNum" sz="quarter" idx="10"/>
          </p:nvPr>
        </p:nvSpPr>
        <p:spPr/>
        <p:txBody>
          <a:bodyPr/>
          <a:lstStyle/>
          <a:p>
            <a:fld id="{2A0B2320-C6A5-4FD8-9606-BDBC73240023}" type="slidenum">
              <a:rPr lang="en-US" smtClean="0"/>
              <a:pPr/>
              <a:t>16</a:t>
            </a:fld>
            <a:endParaRPr lang="en-US" dirty="0"/>
          </a:p>
        </p:txBody>
      </p:sp>
    </p:spTree>
    <p:extLst>
      <p:ext uri="{BB962C8B-B14F-4D97-AF65-F5344CB8AC3E}">
        <p14:creationId xmlns:p14="http://schemas.microsoft.com/office/powerpoint/2010/main" val="1574145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4850"/>
            <a:ext cx="6261100" cy="35226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0B2320-C6A5-4FD8-9606-BDBC73240023}" type="slidenum">
              <a:rPr lang="en-US" smtClean="0"/>
              <a:pPr/>
              <a:t>18</a:t>
            </a:fld>
            <a:endParaRPr lang="en-US" dirty="0"/>
          </a:p>
        </p:txBody>
      </p:sp>
    </p:spTree>
    <p:extLst>
      <p:ext uri="{BB962C8B-B14F-4D97-AF65-F5344CB8AC3E}">
        <p14:creationId xmlns:p14="http://schemas.microsoft.com/office/powerpoint/2010/main" val="1308368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4850"/>
            <a:ext cx="6261100" cy="35226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0B2320-C6A5-4FD8-9606-BDBC7324002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44521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4850"/>
            <a:ext cx="6261100" cy="3522663"/>
          </a:xfrm>
        </p:spPr>
      </p:sp>
      <p:sp>
        <p:nvSpPr>
          <p:cNvPr id="3" name="Notes Placeholder 2"/>
          <p:cNvSpPr>
            <a:spLocks noGrp="1"/>
          </p:cNvSpPr>
          <p:nvPr>
            <p:ph type="body" idx="1"/>
          </p:nvPr>
        </p:nvSpPr>
        <p:spPr/>
        <p:txBody>
          <a:bodyPr>
            <a:normAutofit lnSpcReduction="10000"/>
          </a:bodyPr>
          <a:lstStyle/>
          <a:p>
            <a:r>
              <a:rPr lang="en-US" dirty="0" smtClean="0"/>
              <a:t>WORKSHEET- Policy Matrix: You also have a worksheet (point to it on the Powerpoint) Going up and down are parts of the food system. Going across the top are common elements of a community plan.  The objective of this activity is for you to combine at least one community plan element, with your assigned Food System Elements. Each of your groups is assigned TWO related Food System Elements. This is because we want you to think about how to connect strategies that work along the food system path. For example, if you are in Group 2, you have Processing &amp; Acquisition or “Selling.”  So, your task is to think about how are you going to increase our capacity for local processing and how to get locally made products to market…Processing is another term for food transformation. Think of turning strawberries into jam as an example of processing.  While thinking of processing, you also have to think of Group 1’s area Production and Distribution, right? For example, say if we have a bunch of urban farms producing strawberries throughout the county. How are those urban farmers going to get those strawberries from the patch to the markets or your processing locations to transform strawberries into jelly and jam? What facilities are needed and where are they needed?? Would you place processing and retail near urban farms or within urban farms to </a:t>
            </a:r>
            <a:r>
              <a:rPr lang="en-US" sz="1200" i="1" kern="1200" dirty="0" smtClean="0">
                <a:solidFill>
                  <a:schemeClr val="tx1"/>
                </a:solidFill>
                <a:effectLst/>
                <a:latin typeface="+mn-lt"/>
                <a:ea typeface="+mn-ea"/>
                <a:cs typeface="+mn-cs"/>
              </a:rPr>
              <a:t>reduce distribution and processing costs? What about the selling of the strawberries and jam? What do you need to actually get people to acquire this product via wholesale, retail, or even free?  Now Look at the Community Plan elements. How can you use those to help you build local processing capacity to make more local jelly? So, for Housing, say if we had a strategy where we use the kitchens in dense residential areas to make urban farm jam? Say if we also have a program in those housing developments to bring the jelly to market. That is possible under the Florida Cottage Industry law. People can process strawberries into jam and sell it. How can we use that law as a resource to synergize locally-made products like strawberry jelly?”</a:t>
            </a:r>
            <a:endParaRPr lang="en-US" dirty="0"/>
          </a:p>
        </p:txBody>
      </p:sp>
      <p:sp>
        <p:nvSpPr>
          <p:cNvPr id="4" name="Slide Number Placeholder 3"/>
          <p:cNvSpPr>
            <a:spLocks noGrp="1"/>
          </p:cNvSpPr>
          <p:nvPr>
            <p:ph type="sldNum" sz="quarter" idx="10"/>
          </p:nvPr>
        </p:nvSpPr>
        <p:spPr/>
        <p:txBody>
          <a:bodyPr/>
          <a:lstStyle/>
          <a:p>
            <a:fld id="{2A0B2320-C6A5-4FD8-9606-BDBC73240023}" type="slidenum">
              <a:rPr lang="en-US" smtClean="0"/>
              <a:pPr/>
              <a:t>20</a:t>
            </a:fld>
            <a:endParaRPr lang="en-US" dirty="0"/>
          </a:p>
        </p:txBody>
      </p:sp>
    </p:spTree>
    <p:extLst>
      <p:ext uri="{BB962C8B-B14F-4D97-AF65-F5344CB8AC3E}">
        <p14:creationId xmlns:p14="http://schemas.microsoft.com/office/powerpoint/2010/main" val="502352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89E9655-E898-4E9E-A7EE-15C1DCEF7DA1}" type="slidenum">
              <a:rPr lang="en-US" altLang="en-US">
                <a:solidFill>
                  <a:prstClr val="black"/>
                </a:solidFill>
                <a:latin typeface="Calibri" panose="020F0502020204030204" pitchFamily="34" charset="0"/>
              </a:rPr>
              <a:pPr/>
              <a:t>21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97384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Photos from the Roots in the City Market Closing Protest. https://redlandrambles.com/tag/roots-in-the-city</a:t>
            </a:r>
          </a:p>
          <a:p>
            <a:pPr fontAlgn="base"/>
            <a:r>
              <a:rPr lang="en-US" dirty="0" smtClean="0"/>
              <a:t>Community Organizing Around Food</a:t>
            </a:r>
          </a:p>
          <a:p>
            <a:pPr fontAlgn="base"/>
            <a:r>
              <a:rPr lang="en-US" dirty="0" smtClean="0"/>
              <a:t>Policies</a:t>
            </a:r>
            <a:r>
              <a:rPr lang="en-US" baseline="0" dirty="0" smtClean="0"/>
              <a:t> that shape the city, to a considerable extent, determines how we eat. </a:t>
            </a:r>
            <a:endParaRPr lang="en-US" dirty="0" smtClean="0"/>
          </a:p>
        </p:txBody>
      </p:sp>
      <p:sp>
        <p:nvSpPr>
          <p:cNvPr id="4" name="Slide Number Placeholder 3"/>
          <p:cNvSpPr>
            <a:spLocks noGrp="1"/>
          </p:cNvSpPr>
          <p:nvPr>
            <p:ph type="sldNum" sz="quarter" idx="10"/>
          </p:nvPr>
        </p:nvSpPr>
        <p:spPr/>
        <p:txBody>
          <a:bodyPr/>
          <a:lstStyle/>
          <a:p>
            <a:fld id="{2A0B2320-C6A5-4FD8-9606-BDBC73240023}" type="slidenum">
              <a:rPr lang="en-US" smtClean="0"/>
              <a:pPr/>
              <a:t>2</a:t>
            </a:fld>
            <a:endParaRPr lang="en-US" dirty="0"/>
          </a:p>
        </p:txBody>
      </p:sp>
    </p:spTree>
    <p:extLst>
      <p:ext uri="{BB962C8B-B14F-4D97-AF65-F5344CB8AC3E}">
        <p14:creationId xmlns:p14="http://schemas.microsoft.com/office/powerpoint/2010/main" val="411050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“Trade in Food Standards” emphasizes the importance of governments engaging in the setting of international standards for food (through the FAO/WHO Codex </a:t>
            </a:r>
            <a:r>
              <a:rPr lang="en-US" dirty="0" err="1" smtClean="0"/>
              <a:t>Alimentarius</a:t>
            </a:r>
            <a:r>
              <a:rPr lang="en-US" dirty="0" smtClean="0"/>
              <a:t> Commission) and in resolving food trade concerns through the WTO's relevant committees: the Committee on Sanitary and Phytosanitary Measures and the Technical Barriers to Trade Committee. The publication also underlines the importance of helping developing countries comply with international food standards so that they can participate more effectively in food trade.”</a:t>
            </a:r>
          </a:p>
          <a:p>
            <a:endParaRPr lang="en-US" dirty="0" smtClean="0"/>
          </a:p>
          <a:p>
            <a:r>
              <a:rPr lang="en-US" dirty="0" smtClean="0"/>
              <a:t>“Established by the United Nations Food and Agriculture Organization (FAO) and the World Health Organization (WHO) in 1963, the Codex </a:t>
            </a:r>
            <a:r>
              <a:rPr lang="en-US" dirty="0" err="1" smtClean="0"/>
              <a:t>Alimentarius</a:t>
            </a:r>
            <a:r>
              <a:rPr lang="en-US" dirty="0" smtClean="0"/>
              <a:t>, or “Food Code,” is the preeminent international food standards-setting body that protects the health of consumers and ensure fair practices in the food trade through the establishment of voluntary international standards, guidelines, and codes of practices.</a:t>
            </a:r>
          </a:p>
          <a:p>
            <a:endParaRPr lang="en-US" dirty="0" smtClean="0"/>
          </a:p>
          <a:p>
            <a:r>
              <a:rPr lang="en-US" dirty="0" smtClean="0"/>
              <a:t>U.S. Codex Program</a:t>
            </a:r>
          </a:p>
          <a:p>
            <a:r>
              <a:rPr lang="en-US" dirty="0" smtClean="0"/>
              <a:t>The U.S. Codex Program is an interagency partnership that engages stakeholders in advancing science-based food standards to protect the health of consumers and ensure fair practices in the food trade.</a:t>
            </a:r>
          </a:p>
          <a:p>
            <a:r>
              <a:rPr lang="en-US" dirty="0" smtClean="0"/>
              <a:t>Several federal agencies participate in the U.S. Codex Program through providing senior staff and executive delegates to represent the United States on many Codex committees, and the United States also chairs some committees. These Delegates to Codex committees (PDF, 352 KB) are primarily employed by regulatory agencies that set U.S. domestic food standards. Other U.S. agency officials participate in vital policy, coordination, and information dissemination activities relevant to their agency missions and interests.</a:t>
            </a:r>
          </a:p>
          <a:p>
            <a:endParaRPr lang="en-US" dirty="0" smtClean="0"/>
          </a:p>
          <a:p>
            <a:r>
              <a:rPr lang="en-US" dirty="0" smtClean="0"/>
              <a:t>As a statewide coalition, the Florida Breastfeeding Coalition is registered with the Centers for Disease Control and Prevention (CDC) and the United States Breastfeeding Committee (USBC) which allows the Coalition to participate in national training seminars and meetings to assist our state in legislative advocacy, minimizing barriers to breastfeeding, and supporting breastfeeding for healthy mothers and babies/children.</a:t>
            </a:r>
          </a:p>
          <a:p>
            <a:endParaRPr lang="en-US" dirty="0" smtClean="0"/>
          </a:p>
          <a:p>
            <a:r>
              <a:rPr lang="en-US" dirty="0" smtClean="0"/>
              <a:t>Baby-Friendly USA, </a:t>
            </a:r>
            <a:r>
              <a:rPr lang="en-US" dirty="0" err="1" smtClean="0"/>
              <a:t>Inc</a:t>
            </a:r>
            <a:r>
              <a:rPr lang="en-US" dirty="0" smtClean="0"/>
              <a:t> is the U.S. authority for the implementation of the Baby-Friendly Hospital Initiative (“BFHI”), a global program sponsored by the World Health Organization (WHO) and the United Nations Children’s Fund (UNICEF). The initiative encourages and recognizes hospitals and birthing centers that offer an optimal level of care for breastfeeding mothers and their babies. Based on the Ten Steps to Successful Breastfeeding, this prestigious international award recognizes birth facilities that offer breastfeeding mothers the information, confidence, and skills needed to successfully initiate and continue breastfeeding their babies.</a:t>
            </a:r>
          </a:p>
          <a:p>
            <a:endParaRPr lang="en-US" dirty="0" smtClean="0"/>
          </a:p>
          <a:p>
            <a:r>
              <a:rPr lang="en-US" dirty="0" smtClean="0"/>
              <a:t>There are more than 20,000 designated Baby-Friendly hospitals and birth centers worldwide. The “Baby-Friendly” designation is given after a rigorous on-site survey is completed. The award is maintained by continuing to practice the Ten Steps as demonstrated by quality processes.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A0B2320-C6A5-4FD8-9606-BDBC73240023}" type="slidenum">
              <a:rPr lang="en-US" smtClean="0"/>
              <a:pPr/>
              <a:t>4</a:t>
            </a:fld>
            <a:endParaRPr lang="en-US" dirty="0"/>
          </a:p>
        </p:txBody>
      </p:sp>
    </p:spTree>
    <p:extLst>
      <p:ext uri="{BB962C8B-B14F-4D97-AF65-F5344CB8AC3E}">
        <p14:creationId xmlns:p14="http://schemas.microsoft.com/office/powerpoint/2010/main" val="73722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0B2320-C6A5-4FD8-9606-BDBC73240023}" type="slidenum">
              <a:rPr lang="en-US" smtClean="0"/>
              <a:pPr/>
              <a:t>5</a:t>
            </a:fld>
            <a:endParaRPr lang="en-US" dirty="0"/>
          </a:p>
        </p:txBody>
      </p:sp>
    </p:spTree>
    <p:extLst>
      <p:ext uri="{BB962C8B-B14F-4D97-AF65-F5344CB8AC3E}">
        <p14:creationId xmlns:p14="http://schemas.microsoft.com/office/powerpoint/2010/main" val="281454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Food justice:</a:t>
            </a:r>
            <a:r>
              <a:rPr lang="en-US" baseline="0" dirty="0" smtClean="0"/>
              <a:t> Definition derived out of movements</a:t>
            </a:r>
            <a:r>
              <a:rPr lang="en-US" dirty="0" smtClean="0"/>
              <a:t>.</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1" dirty="0" smtClean="0">
                <a:solidFill>
                  <a:srgbClr val="00B050"/>
                </a:solidFill>
              </a:rPr>
              <a:t>How do we obtain it in cities, where land is mostly privately owned?</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1" dirty="0" smtClean="0">
              <a:solidFill>
                <a:srgbClr val="00B050"/>
              </a:solidFill>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dirty="0" smtClean="0">
                <a:solidFill>
                  <a:srgbClr val="00B050"/>
                </a:solidFill>
              </a:rPr>
              <a:t>Rashida made history in 2008 by becoming the first Muslim woman to ever serve in the Michigan Legislature</a:t>
            </a:r>
            <a:r>
              <a:rPr lang="en-US" sz="1200" b="1" dirty="0" smtClean="0">
                <a:solidFill>
                  <a:srgbClr val="00B050"/>
                </a:solidFill>
              </a:rPr>
              <a:t>.</a:t>
            </a:r>
          </a:p>
          <a:p>
            <a:pPr fontAlgn="base"/>
            <a:r>
              <a:rPr lang="en-US" dirty="0" smtClean="0"/>
              <a:t>Rashida </a:t>
            </a:r>
            <a:r>
              <a:rPr lang="en-US" dirty="0" err="1" smtClean="0"/>
              <a:t>Harbi</a:t>
            </a:r>
            <a:r>
              <a:rPr lang="en-US" dirty="0" smtClean="0"/>
              <a:t> </a:t>
            </a:r>
            <a:r>
              <a:rPr lang="en-US" dirty="0" err="1" smtClean="0"/>
              <a:t>Tlaib</a:t>
            </a:r>
            <a:r>
              <a:rPr lang="en-US" dirty="0" smtClean="0"/>
              <a:t>,</a:t>
            </a:r>
            <a:r>
              <a:rPr lang="en-US" baseline="0" dirty="0" smtClean="0"/>
              <a:t> </a:t>
            </a:r>
            <a:r>
              <a:rPr lang="en-US" dirty="0" smtClean="0"/>
              <a:t>U.S. Representative for Michigan's 13th congressional district since 2019. The district includes the western half of Detroit, along with several of its western suburbs and much of the Downriver area.</a:t>
            </a:r>
          </a:p>
          <a:p>
            <a:pPr fontAlgn="base"/>
            <a:endParaRPr lang="en-US" dirty="0"/>
          </a:p>
        </p:txBody>
      </p:sp>
      <p:sp>
        <p:nvSpPr>
          <p:cNvPr id="4" name="Slide Number Placeholder 3"/>
          <p:cNvSpPr>
            <a:spLocks noGrp="1"/>
          </p:cNvSpPr>
          <p:nvPr>
            <p:ph type="sldNum" sz="quarter" idx="10"/>
          </p:nvPr>
        </p:nvSpPr>
        <p:spPr/>
        <p:txBody>
          <a:bodyPr/>
          <a:lstStyle/>
          <a:p>
            <a:fld id="{2A0B2320-C6A5-4FD8-9606-BDBC73240023}" type="slidenum">
              <a:rPr lang="en-US" smtClean="0"/>
              <a:pPr/>
              <a:t>7</a:t>
            </a:fld>
            <a:endParaRPr lang="en-US" dirty="0"/>
          </a:p>
        </p:txBody>
      </p:sp>
    </p:spTree>
    <p:extLst>
      <p:ext uri="{BB962C8B-B14F-4D97-AF65-F5344CB8AC3E}">
        <p14:creationId xmlns:p14="http://schemas.microsoft.com/office/powerpoint/2010/main" val="129035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4850"/>
            <a:ext cx="6261100" cy="3522663"/>
          </a:xfrm>
        </p:spPr>
      </p:sp>
      <p:sp>
        <p:nvSpPr>
          <p:cNvPr id="3" name="Notes Placeholder 2"/>
          <p:cNvSpPr>
            <a:spLocks noGrp="1"/>
          </p:cNvSpPr>
          <p:nvPr>
            <p:ph type="body" idx="1"/>
          </p:nvPr>
        </p:nvSpPr>
        <p:spPr/>
        <p:txBody>
          <a:bodyPr>
            <a:normAutofit/>
          </a:bodyPr>
          <a:lstStyle/>
          <a:p>
            <a:r>
              <a:rPr lang="en-US" sz="1200" b="1" i="0" kern="1200" dirty="0" err="1" smtClean="0">
                <a:solidFill>
                  <a:schemeClr val="tx1"/>
                </a:solidFill>
                <a:effectLst/>
                <a:latin typeface="+mn-lt"/>
                <a:ea typeface="+mn-ea"/>
                <a:cs typeface="+mn-cs"/>
              </a:rPr>
              <a:t>Nyéléni</a:t>
            </a:r>
            <a:r>
              <a:rPr lang="en-US" sz="1200" b="0" i="0" kern="1200" dirty="0" smtClean="0">
                <a:solidFill>
                  <a:schemeClr val="tx1"/>
                </a:solidFill>
                <a:effectLst/>
                <a:latin typeface="+mn-lt"/>
                <a:ea typeface="+mn-ea"/>
                <a:cs typeface="+mn-cs"/>
              </a:rPr>
              <a:t> is a village in </a:t>
            </a:r>
            <a:r>
              <a:rPr lang="en-US" sz="1200" b="0" i="0" u="none" strike="noStrike" kern="1200" dirty="0" smtClean="0">
                <a:solidFill>
                  <a:schemeClr val="tx1"/>
                </a:solidFill>
                <a:effectLst/>
                <a:latin typeface="+mn-lt"/>
                <a:ea typeface="+mn-ea"/>
                <a:cs typeface="+mn-cs"/>
                <a:hlinkClick r:id="rId3" tooltip="Mali"/>
              </a:rPr>
              <a:t>Mali</a:t>
            </a:r>
            <a:r>
              <a:rPr lang="en-US" sz="1200" b="0" i="0" kern="1200" dirty="0" smtClean="0">
                <a:solidFill>
                  <a:schemeClr val="tx1"/>
                </a:solidFill>
                <a:effectLst/>
                <a:latin typeface="+mn-lt"/>
                <a:ea typeface="+mn-ea"/>
                <a:cs typeface="+mn-cs"/>
              </a:rPr>
              <a:t>, Africa. It is located in </a:t>
            </a:r>
            <a:r>
              <a:rPr lang="en-US" sz="1200" b="0" i="0" u="none" strike="noStrike" kern="1200" dirty="0" err="1" smtClean="0">
                <a:solidFill>
                  <a:schemeClr val="tx1"/>
                </a:solidFill>
                <a:effectLst/>
                <a:latin typeface="+mn-lt"/>
                <a:ea typeface="+mn-ea"/>
                <a:cs typeface="+mn-cs"/>
                <a:hlinkClick r:id="rId4" tooltip="Sélingué"/>
              </a:rPr>
              <a:t>Sélingué</a:t>
            </a:r>
            <a:r>
              <a:rPr lang="en-US" sz="1200" b="0" i="0" kern="1200" dirty="0" smtClean="0">
                <a:solidFill>
                  <a:schemeClr val="tx1"/>
                </a:solidFill>
                <a:effectLst/>
                <a:latin typeface="+mn-lt"/>
                <a:ea typeface="+mn-ea"/>
                <a:cs typeface="+mn-cs"/>
              </a:rPr>
              <a:t>. The first International </a:t>
            </a:r>
            <a:r>
              <a:rPr lang="en-US" sz="1200" b="0" i="0" u="none" strike="noStrike" kern="1200" dirty="0" smtClean="0">
                <a:solidFill>
                  <a:schemeClr val="tx1"/>
                </a:solidFill>
                <a:effectLst/>
                <a:latin typeface="+mn-lt"/>
                <a:ea typeface="+mn-ea"/>
                <a:cs typeface="+mn-cs"/>
                <a:hlinkClick r:id="rId5" tooltip="Food sovereignty"/>
              </a:rPr>
              <a:t>Food Sovereignty</a:t>
            </a:r>
            <a:r>
              <a:rPr lang="en-US" sz="1200" b="0" i="0" kern="1200" dirty="0" smtClean="0">
                <a:solidFill>
                  <a:schemeClr val="tx1"/>
                </a:solidFill>
                <a:effectLst/>
                <a:latin typeface="+mn-lt"/>
                <a:ea typeface="+mn-ea"/>
                <a:cs typeface="+mn-cs"/>
              </a:rPr>
              <a:t> Forum took place in the village in February 2007.</a:t>
            </a:r>
            <a:endParaRPr lang="en-US" dirty="0"/>
          </a:p>
        </p:txBody>
      </p:sp>
      <p:sp>
        <p:nvSpPr>
          <p:cNvPr id="4" name="Slide Number Placeholder 3"/>
          <p:cNvSpPr>
            <a:spLocks noGrp="1"/>
          </p:cNvSpPr>
          <p:nvPr>
            <p:ph type="sldNum" sz="quarter" idx="10"/>
          </p:nvPr>
        </p:nvSpPr>
        <p:spPr/>
        <p:txBody>
          <a:bodyPr/>
          <a:lstStyle/>
          <a:p>
            <a:fld id="{2A0B2320-C6A5-4FD8-9606-BDBC7324002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33597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Raja, S., &amp; American Planning Association. Planning Advisory Service. (2008). A planners guide to community and regional food planning : transforming food environments, facilitating healthy eating. Chicago, Ill.: American Planning Association.</a:t>
            </a:r>
          </a:p>
          <a:p>
            <a:pPr fontAlgn="base"/>
            <a:endParaRPr lang="en-US" dirty="0"/>
          </a:p>
        </p:txBody>
      </p:sp>
      <p:sp>
        <p:nvSpPr>
          <p:cNvPr id="4" name="Slide Number Placeholder 3"/>
          <p:cNvSpPr>
            <a:spLocks noGrp="1"/>
          </p:cNvSpPr>
          <p:nvPr>
            <p:ph type="sldNum" sz="quarter" idx="10"/>
          </p:nvPr>
        </p:nvSpPr>
        <p:spPr/>
        <p:txBody>
          <a:bodyPr/>
          <a:lstStyle/>
          <a:p>
            <a:fld id="{2A0B2320-C6A5-4FD8-9606-BDBC73240023}" type="slidenum">
              <a:rPr lang="en-US" smtClean="0"/>
              <a:pPr/>
              <a:t>9</a:t>
            </a:fld>
            <a:endParaRPr lang="en-US" dirty="0"/>
          </a:p>
        </p:txBody>
      </p:sp>
    </p:spTree>
    <p:extLst>
      <p:ext uri="{BB962C8B-B14F-4D97-AF65-F5344CB8AC3E}">
        <p14:creationId xmlns:p14="http://schemas.microsoft.com/office/powerpoint/2010/main" val="85124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http://ecotope.org/people/ellis/papers/ellis_2010.pdf</a:t>
            </a:r>
          </a:p>
          <a:p>
            <a:endParaRPr lang="en-US" dirty="0" smtClean="0"/>
          </a:p>
          <a:p>
            <a:r>
              <a:rPr lang="en-US" dirty="0" smtClean="0"/>
              <a:t>Use of fossil fuels to produce the foods and beverages consumed by Americans in</a:t>
            </a:r>
          </a:p>
          <a:p>
            <a:r>
              <a:rPr lang="en-US" dirty="0" smtClean="0"/>
              <a:t>2007 accounted for 13.6 percent of </a:t>
            </a:r>
            <a:r>
              <a:rPr lang="en-US" dirty="0" err="1" smtClean="0"/>
              <a:t>economywide</a:t>
            </a:r>
            <a:r>
              <a:rPr lang="en-US" dirty="0" smtClean="0"/>
              <a:t> CO2 emissions from fossil fuels.</a:t>
            </a:r>
          </a:p>
          <a:p>
            <a:r>
              <a:rPr lang="en-US" dirty="0" smtClean="0"/>
              <a:t>Domestic fossil fuel use linked to U.S. food consumption produced 817 million of the</a:t>
            </a:r>
          </a:p>
          <a:p>
            <a:r>
              <a:rPr lang="en-US" dirty="0" smtClean="0"/>
              <a:t>nearly 6 billion metric tons of CO2 emissions </a:t>
            </a:r>
            <a:r>
              <a:rPr lang="en-US" dirty="0" err="1" smtClean="0"/>
              <a:t>economywide</a:t>
            </a:r>
            <a:r>
              <a:rPr lang="en-US" dirty="0" smtClean="0"/>
              <a:t> from fossil fuels in 2007.</a:t>
            </a:r>
          </a:p>
          <a:p>
            <a:r>
              <a:rPr lang="en-US" dirty="0" smtClean="0"/>
              <a:t>This disproportionate total is attributed to the food system’s above-average reliance on</a:t>
            </a:r>
          </a:p>
          <a:p>
            <a:r>
              <a:rPr lang="en-US" dirty="0" smtClean="0"/>
              <a:t>fossil fuel energy sources. Whereas 86 percent of nationwide energy consumption in</a:t>
            </a:r>
          </a:p>
          <a:p>
            <a:r>
              <a:rPr lang="en-US" dirty="0" smtClean="0"/>
              <a:t>2007 came from fossil fuels, the share of U.S. food-system energy from fossil fuels was</a:t>
            </a:r>
          </a:p>
          <a:p>
            <a:r>
              <a:rPr lang="en-US" dirty="0" smtClean="0"/>
              <a:t>93 percent. </a:t>
            </a:r>
            <a:endParaRPr lang="en-US" dirty="0"/>
          </a:p>
        </p:txBody>
      </p:sp>
      <p:sp>
        <p:nvSpPr>
          <p:cNvPr id="4" name="Slide Number Placeholder 3"/>
          <p:cNvSpPr>
            <a:spLocks noGrp="1"/>
          </p:cNvSpPr>
          <p:nvPr>
            <p:ph type="sldNum" sz="quarter" idx="10"/>
          </p:nvPr>
        </p:nvSpPr>
        <p:spPr/>
        <p:txBody>
          <a:bodyPr/>
          <a:lstStyle/>
          <a:p>
            <a:fld id="{2A0B2320-C6A5-4FD8-9606-BDBC73240023}" type="slidenum">
              <a:rPr lang="en-US" smtClean="0"/>
              <a:pPr/>
              <a:t>10</a:t>
            </a:fld>
            <a:endParaRPr lang="en-US" dirty="0"/>
          </a:p>
        </p:txBody>
      </p:sp>
    </p:spTree>
    <p:extLst>
      <p:ext uri="{BB962C8B-B14F-4D97-AF65-F5344CB8AC3E}">
        <p14:creationId xmlns:p14="http://schemas.microsoft.com/office/powerpoint/2010/main" val="1564770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http://ecotope.org/people/ellis/papers/ellis_2010.pdf</a:t>
            </a:r>
          </a:p>
          <a:p>
            <a:endParaRPr lang="en-US" dirty="0" smtClean="0"/>
          </a:p>
          <a:p>
            <a:r>
              <a:rPr lang="en-US" dirty="0" smtClean="0"/>
              <a:t>Ellis et al. (2010) found that by 2000, 55% of Earth’s ice-free (not simply habitable) land had been converted into cropland, pasture, and urban areas. This left only 45% as ‘natural’ or ‘semi-natural’ land.</a:t>
            </a:r>
          </a:p>
          <a:p>
            <a:r>
              <a:rPr lang="en-US" dirty="0" smtClean="0"/>
              <a:t>Anthropogenic transformation of the</a:t>
            </a:r>
          </a:p>
          <a:p>
            <a:r>
              <a:rPr lang="en-US" dirty="0" smtClean="0"/>
              <a:t>biomes, 1700 to 2000</a:t>
            </a:r>
          </a:p>
          <a:p>
            <a:r>
              <a:rPr lang="en-US" dirty="0" smtClean="0"/>
              <a:t>Erle C. Ellis1</a:t>
            </a:r>
          </a:p>
          <a:p>
            <a:r>
              <a:rPr lang="en-US" dirty="0" smtClean="0"/>
              <a:t>*, </a:t>
            </a:r>
            <a:r>
              <a:rPr lang="en-US" dirty="0" err="1" smtClean="0"/>
              <a:t>Kees</a:t>
            </a:r>
            <a:r>
              <a:rPr lang="en-US" dirty="0" smtClean="0"/>
              <a:t> Klein Goldewijk2</a:t>
            </a:r>
          </a:p>
          <a:p>
            <a:r>
              <a:rPr lang="en-US" dirty="0" smtClean="0"/>
              <a:t>, Stefan Siebert3</a:t>
            </a:r>
          </a:p>
          <a:p>
            <a:r>
              <a:rPr lang="en-US" dirty="0" smtClean="0"/>
              <a:t>, Deborah Lightman4</a:t>
            </a:r>
          </a:p>
          <a:p>
            <a:r>
              <a:rPr lang="en-US" dirty="0" smtClean="0"/>
              <a:t>and </a:t>
            </a:r>
            <a:r>
              <a:rPr lang="en-US" dirty="0" err="1" smtClean="0"/>
              <a:t>Navin</a:t>
            </a:r>
            <a:r>
              <a:rPr lang="en-US" dirty="0" smtClean="0"/>
              <a:t> </a:t>
            </a:r>
            <a:r>
              <a:rPr lang="en-US" dirty="0" err="1" smtClean="0"/>
              <a:t>Ramankutty</a:t>
            </a:r>
            <a:endParaRPr lang="en-US" dirty="0"/>
          </a:p>
        </p:txBody>
      </p:sp>
      <p:sp>
        <p:nvSpPr>
          <p:cNvPr id="4" name="Slide Number Placeholder 3"/>
          <p:cNvSpPr>
            <a:spLocks noGrp="1"/>
          </p:cNvSpPr>
          <p:nvPr>
            <p:ph type="sldNum" sz="quarter" idx="10"/>
          </p:nvPr>
        </p:nvSpPr>
        <p:spPr/>
        <p:txBody>
          <a:bodyPr/>
          <a:lstStyle/>
          <a:p>
            <a:fld id="{2A0B2320-C6A5-4FD8-9606-BDBC73240023}" type="slidenum">
              <a:rPr lang="en-US" smtClean="0"/>
              <a:pPr/>
              <a:t>11</a:t>
            </a:fld>
            <a:endParaRPr lang="en-US" dirty="0"/>
          </a:p>
        </p:txBody>
      </p:sp>
    </p:spTree>
    <p:extLst>
      <p:ext uri="{BB962C8B-B14F-4D97-AF65-F5344CB8AC3E}">
        <p14:creationId xmlns:p14="http://schemas.microsoft.com/office/powerpoint/2010/main" val="298546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195072" y="639165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11CFA8D-6032-4066-8355-539BCDBF8BE3}" type="datetime1">
              <a:rPr lang="en-US" smtClean="0"/>
              <a:t>1/31/2020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Oval 13"/>
          <p:cNvSpPr/>
          <p:nvPr/>
        </p:nvSpPr>
        <p:spPr>
          <a:xfrm>
            <a:off x="11277600" y="5876546"/>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a:xfrm>
            <a:off x="11451772" y="6325776"/>
            <a:ext cx="609600" cy="441325"/>
          </a:xfrm>
        </p:spPr>
        <p:txBody>
          <a:bodyPr/>
          <a:lstStyle>
            <a:lvl1pPr>
              <a:defRPr>
                <a:solidFill>
                  <a:schemeClr val="accent3">
                    <a:shade val="75000"/>
                  </a:schemeClr>
                </a:solidFill>
              </a:defRPr>
            </a:lvl1pPr>
          </a:lstStyle>
          <a:p>
            <a:fld id="{CC3B492B-A93E-4910-ADB6-1DF10A6FA3C2}" type="slidenum">
              <a:rPr lang="en-US" smtClean="0"/>
              <a:pPr/>
              <a:t>‹#›</a:t>
            </a:fld>
            <a:endParaRPr lang="en-US" dirty="0"/>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492EFC-D275-45E4-A750-953FA1AFFB44}" type="datetime1">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3B492B-A93E-4910-ADB6-1DF10A6FA3C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a:spLocks noChangeArrowheads="1"/>
          </p:cNvSpPr>
          <p:nvPr/>
        </p:nvSpPr>
        <p:spPr bwMode="auto">
          <a:xfrm>
            <a:off x="195072" y="639165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9221216" y="3009903"/>
            <a:ext cx="609600" cy="441325"/>
          </a:xfrm>
        </p:spPr>
        <p:txBody>
          <a:bodyPr/>
          <a:lstStyle/>
          <a:p>
            <a:fld id="{CC3B492B-A93E-4910-ADB6-1DF10A6FA3C2}" type="slidenum">
              <a:rPr lang="en-US" smtClean="0"/>
              <a:pPr/>
              <a:t>‹#›</a:t>
            </a:fld>
            <a:endParaRPr lang="en-US"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12D673-1DA3-4C32-805A-DF6DDFE6E87A}" type="datetime1">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9855200" y="304803"/>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5" name="Rectangle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6" name="Rectangle 21"/>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7" name="Rectangle 23"/>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 name="Rectangle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1" name="Straight Connector 10"/>
          <p:cNvSpPr>
            <a:spLocks noChangeShapeType="1"/>
          </p:cNvSpPr>
          <p:nvPr/>
        </p:nvSpPr>
        <p:spPr bwMode="auto">
          <a:xfrm>
            <a:off x="207963" y="2419350"/>
            <a:ext cx="1177607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2" name="Rectangle 11"/>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1277600" y="5876925"/>
            <a:ext cx="560388"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smtClean="0"/>
            </a:lvl1pPr>
          </a:lstStyle>
          <a:p>
            <a:pPr>
              <a:defRPr/>
            </a:pPr>
            <a:fld id="{881EA7EC-7BC8-4806-8940-4A4EC197659D}" type="datetime1">
              <a:rPr lang="en-US"/>
              <a:pPr>
                <a:defRPr/>
              </a:pPr>
              <a:t>1/31/2020</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11452225" y="6326188"/>
            <a:ext cx="609600" cy="441325"/>
          </a:xfrm>
        </p:spPr>
        <p:txBody>
          <a:bodyPr/>
          <a:lstStyle>
            <a:lvl1pPr>
              <a:defRPr smtClean="0"/>
            </a:lvl1pPr>
          </a:lstStyle>
          <a:p>
            <a:pPr>
              <a:defRPr/>
            </a:pPr>
            <a:fld id="{0A3A277D-65E9-4BBB-A0BA-D01484E5A940}" type="slidenum">
              <a:rPr lang="en-US"/>
              <a:pPr>
                <a:defRPr/>
              </a:pPr>
              <a:t>‹#›</a:t>
            </a:fld>
            <a:endParaRPr lang="en-US"/>
          </a:p>
        </p:txBody>
      </p:sp>
    </p:spTree>
    <p:extLst>
      <p:ext uri="{BB962C8B-B14F-4D97-AF65-F5344CB8AC3E}">
        <p14:creationId xmlns:p14="http://schemas.microsoft.com/office/powerpoint/2010/main" val="267294690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402336" y="1527048"/>
            <a:ext cx="113385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C987947-EC9B-4A63-8F78-FF9D25F6AD7C}" type="datetime1">
              <a:rPr lang="en-US"/>
              <a:pPr>
                <a:defRPr/>
              </a:pPr>
              <a:t>1/31/2020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1131550" y="6338888"/>
            <a:ext cx="609600" cy="441325"/>
          </a:xfrm>
        </p:spPr>
        <p:txBody>
          <a:bodyPr/>
          <a:lstStyle>
            <a:lvl1pPr>
              <a:defRPr smtClean="0"/>
            </a:lvl1pPr>
          </a:lstStyle>
          <a:p>
            <a:pPr>
              <a:defRPr/>
            </a:pPr>
            <a:fld id="{DB9A70E9-0E76-4FCE-AA89-4C915C81ACED}" type="slidenum">
              <a:rPr lang="en-US"/>
              <a:pPr>
                <a:defRPr/>
              </a:pPr>
              <a:t>‹#›</a:t>
            </a:fld>
            <a:endParaRPr lang="en-US"/>
          </a:p>
        </p:txBody>
      </p:sp>
    </p:spTree>
    <p:extLst>
      <p:ext uri="{BB962C8B-B14F-4D97-AF65-F5344CB8AC3E}">
        <p14:creationId xmlns:p14="http://schemas.microsoft.com/office/powerpoint/2010/main" val="36514372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5"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6" name="Rectangle 21"/>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7" name="Rectangle 23"/>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8" name="Rectangle 24"/>
          <p:cNvSpPr>
            <a:spLocks noChangeArrowheads="1"/>
          </p:cNvSpPr>
          <p:nvPr/>
        </p:nvSpPr>
        <p:spPr bwMode="white">
          <a:xfrm>
            <a:off x="203200" y="2286000"/>
            <a:ext cx="1177766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9" name="Rectangle 25"/>
          <p:cNvSpPr>
            <a:spLocks noChangeArrowheads="1"/>
          </p:cNvSpPr>
          <p:nvPr/>
        </p:nvSpPr>
        <p:spPr bwMode="auto">
          <a:xfrm>
            <a:off x="207963" y="142875"/>
            <a:ext cx="11776075"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 name="Rectangle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1" name="Rectangle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2" name="Straight Connector 11"/>
          <p:cNvSpPr>
            <a:spLocks noChangeShapeType="1"/>
          </p:cNvSpPr>
          <p:nvPr/>
        </p:nvSpPr>
        <p:spPr bwMode="auto">
          <a:xfrm>
            <a:off x="203200" y="2438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3" name="Oval 12"/>
          <p:cNvSpPr/>
          <p:nvPr/>
        </p:nvSpPr>
        <p:spPr>
          <a:xfrm>
            <a:off x="11206163" y="61610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1315700" y="6318250"/>
            <a:ext cx="560388"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824569" y="2743200"/>
            <a:ext cx="8640233"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smtClean="0"/>
            </a:lvl1pPr>
          </a:lstStyle>
          <a:p>
            <a:pPr>
              <a:defRPr/>
            </a:pPr>
            <a:fld id="{8A7ECDA3-6247-4EC3-9796-EA7483C9881A}" type="datetime1">
              <a:rPr lang="en-US"/>
              <a:pPr>
                <a:defRPr/>
              </a:pPr>
              <a:t>1/31/2020</a:t>
            </a:fld>
            <a:endParaRPr lang="en-US"/>
          </a:p>
        </p:txBody>
      </p:sp>
      <p:sp>
        <p:nvSpPr>
          <p:cNvPr id="17" name="Slide Number Placeholder 5"/>
          <p:cNvSpPr>
            <a:spLocks noGrp="1"/>
          </p:cNvSpPr>
          <p:nvPr>
            <p:ph type="sldNum" sz="quarter" idx="12"/>
          </p:nvPr>
        </p:nvSpPr>
        <p:spPr>
          <a:xfrm>
            <a:off x="5791200" y="2198688"/>
            <a:ext cx="609600" cy="441325"/>
          </a:xfrm>
        </p:spPr>
        <p:txBody>
          <a:bodyPr/>
          <a:lstStyle>
            <a:lvl1pPr>
              <a:defRPr smtClean="0"/>
            </a:lvl1pPr>
          </a:lstStyle>
          <a:p>
            <a:pPr>
              <a:defRPr/>
            </a:pPr>
            <a:fld id="{86DA2A26-26B4-4894-8DFC-B98AED8EC138}" type="slidenum">
              <a:rPr lang="en-US"/>
              <a:pPr>
                <a:defRPr/>
              </a:pPr>
              <a:t>‹#›</a:t>
            </a:fld>
            <a:endParaRPr lang="en-US"/>
          </a:p>
        </p:txBody>
      </p:sp>
    </p:spTree>
    <p:extLst>
      <p:ext uri="{BB962C8B-B14F-4D97-AF65-F5344CB8AC3E}">
        <p14:creationId xmlns:p14="http://schemas.microsoft.com/office/powerpoint/2010/main" val="117740538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6084888" y="1576388"/>
            <a:ext cx="11112"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a typeface="ＭＳ Ｐゴシック" panose="020B0600070205080204" pitchFamily="34" charset="-128"/>
            </a:endParaRPr>
          </a:p>
        </p:txBody>
      </p:sp>
      <p:sp>
        <p:nvSpPr>
          <p:cNvPr id="2" name="Title 1"/>
          <p:cNvSpPr>
            <a:spLocks noGrp="1"/>
          </p:cNvSpPr>
          <p:nvPr>
            <p:ph type="title"/>
          </p:nvPr>
        </p:nvSpPr>
        <p:spPr>
          <a:xfrm>
            <a:off x="402336" y="228600"/>
            <a:ext cx="113792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7721600" y="6410325"/>
            <a:ext cx="4059238" cy="365125"/>
          </a:xfrm>
        </p:spPr>
        <p:txBody>
          <a:bodyPr/>
          <a:lstStyle>
            <a:lvl1pPr>
              <a:defRPr smtClean="0"/>
            </a:lvl1pPr>
          </a:lstStyle>
          <a:p>
            <a:pPr>
              <a:defRPr/>
            </a:pPr>
            <a:fld id="{48CC8CD7-2F03-4215-91A9-AF557A5F80CF}" type="datetime1">
              <a:rPr lang="en-US"/>
              <a:pPr>
                <a:defRPr/>
              </a:pPr>
              <a:t>1/31/2020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88016E45-DD6A-453E-A575-E7F4FBED7C43}" type="slidenum">
              <a:rPr lang="en-US"/>
              <a:pPr>
                <a:defRPr/>
              </a:pPr>
              <a:t>‹#›</a:t>
            </a:fld>
            <a:endParaRPr lang="en-US"/>
          </a:p>
        </p:txBody>
      </p:sp>
    </p:spTree>
    <p:extLst>
      <p:ext uri="{BB962C8B-B14F-4D97-AF65-F5344CB8AC3E}">
        <p14:creationId xmlns:p14="http://schemas.microsoft.com/office/powerpoint/2010/main" val="327831170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6096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a typeface="ＭＳ Ｐゴシック" panose="020B0600070205080204" pitchFamily="34" charset="-128"/>
            </a:endParaRPr>
          </a:p>
        </p:txBody>
      </p:sp>
      <p:sp>
        <p:nvSpPr>
          <p:cNvPr id="8" name="Rectangle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9" name="Rectangle 21"/>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1" name="Rectangle 24"/>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2" name="Rectangle 11"/>
          <p:cNvSpPr/>
          <p:nvPr/>
        </p:nvSpPr>
        <p:spPr>
          <a:xfrm>
            <a:off x="203200" y="1371600"/>
            <a:ext cx="1177766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a:spLocks noChangeArrowheads="1"/>
          </p:cNvSpPr>
          <p:nvPr/>
        </p:nvSpPr>
        <p:spPr bwMode="auto">
          <a:xfrm>
            <a:off x="195263" y="6391275"/>
            <a:ext cx="11776075"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4" name="Straight Connector 13"/>
          <p:cNvSpPr>
            <a:spLocks noChangeShapeType="1"/>
          </p:cNvSpPr>
          <p:nvPr/>
        </p:nvSpPr>
        <p:spPr bwMode="auto">
          <a:xfrm>
            <a:off x="203200" y="1279525"/>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5" name="Rectangle 14"/>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6" name="Oval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402338" y="1524001"/>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388442"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6400800" y="2471383"/>
            <a:ext cx="5384800" cy="3822192"/>
          </a:xfrm>
        </p:spPr>
        <p:txBody>
          <a:bodyPr/>
          <a:lstStyle>
            <a:lvl5pPr eaLnBrk="1" latinLnBrk="0" hangingPunct="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fld id="{91677E2B-7CDC-4A78-9C4D-827E2490205D}" type="slidenum">
              <a:rPr lang="en-US" smtClean="0"/>
              <a:pPr lvl="4"/>
              <a:t>‹#›</a:t>
            </a:fld>
            <a:endParaRPr lang="en-US" dirty="0"/>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smtClean="0"/>
            </a:lvl1pPr>
          </a:lstStyle>
          <a:p>
            <a:pPr>
              <a:defRPr/>
            </a:pPr>
            <a:fld id="{72EC4606-44F2-4813-A91B-8E2555D6A677}" type="datetime1">
              <a:rPr lang="en-US"/>
              <a:pPr>
                <a:defRPr/>
              </a:pPr>
              <a:t>1/31/2020</a:t>
            </a:fld>
            <a:endParaRPr lang="en-US"/>
          </a:p>
        </p:txBody>
      </p:sp>
      <p:sp>
        <p:nvSpPr>
          <p:cNvPr id="19" name="Footer Placeholder 7"/>
          <p:cNvSpPr>
            <a:spLocks noGrp="1"/>
          </p:cNvSpPr>
          <p:nvPr>
            <p:ph type="ftr" sz="quarter" idx="11"/>
          </p:nvPr>
        </p:nvSpPr>
        <p:spPr>
          <a:xfrm>
            <a:off x="406400" y="6410325"/>
            <a:ext cx="47752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5791200" y="1042988"/>
            <a:ext cx="609600" cy="441325"/>
          </a:xfrm>
        </p:spPr>
        <p:txBody>
          <a:bodyPr/>
          <a:lstStyle>
            <a:lvl1pPr algn="ctr" fontAlgn="auto">
              <a:spcBef>
                <a:spcPts val="0"/>
              </a:spcBef>
              <a:spcAft>
                <a:spcPts val="0"/>
              </a:spcAft>
              <a:defRPr>
                <a:solidFill>
                  <a:schemeClr val="accent3">
                    <a:shade val="75000"/>
                  </a:schemeClr>
                </a:solidFill>
                <a:latin typeface="+mn-lt"/>
                <a:ea typeface="+mn-ea"/>
              </a:defRPr>
            </a:lvl1pPr>
          </a:lstStyle>
          <a:p>
            <a:pPr>
              <a:defRPr/>
            </a:pPr>
            <a:endParaRPr lang="en-US">
              <a:solidFill>
                <a:srgbClr val="969696">
                  <a:shade val="75000"/>
                </a:srgbClr>
              </a:solidFill>
            </a:endParaRPr>
          </a:p>
        </p:txBody>
      </p:sp>
    </p:spTree>
    <p:extLst>
      <p:ext uri="{BB962C8B-B14F-4D97-AF65-F5344CB8AC3E}">
        <p14:creationId xmlns:p14="http://schemas.microsoft.com/office/powerpoint/2010/main" val="418679260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3FA1B9A4-2E97-432E-9DFA-84DDE8CA1E5E}" type="datetime1">
              <a:rPr lang="en-US"/>
              <a:pPr>
                <a:defRPr/>
              </a:pPr>
              <a:t>1/31/2020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8"/>
            <a:ext cx="609600" cy="441325"/>
          </a:xfrm>
        </p:spPr>
        <p:txBody>
          <a:bodyPr/>
          <a:lstStyle>
            <a:lvl1pPr>
              <a:defRPr smtClean="0"/>
            </a:lvl1pPr>
          </a:lstStyle>
          <a:p>
            <a:pPr>
              <a:defRPr/>
            </a:pPr>
            <a:fld id="{1B2F2CF5-9C9C-4FD2-A757-1C8EED1B5C32}" type="slidenum">
              <a:rPr lang="en-US"/>
              <a:pPr>
                <a:defRPr/>
              </a:pPr>
              <a:t>‹#›</a:t>
            </a:fld>
            <a:endParaRPr lang="en-US"/>
          </a:p>
        </p:txBody>
      </p:sp>
    </p:spTree>
    <p:extLst>
      <p:ext uri="{BB962C8B-B14F-4D97-AF65-F5344CB8AC3E}">
        <p14:creationId xmlns:p14="http://schemas.microsoft.com/office/powerpoint/2010/main" val="232930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3" name="Rectangle 20"/>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4"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5"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6" name="Rectangle 5"/>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7" name="Rectangle 6"/>
          <p:cNvSpPr>
            <a:spLocks noChangeArrowheads="1"/>
          </p:cNvSpPr>
          <p:nvPr/>
        </p:nvSpPr>
        <p:spPr bwMode="auto">
          <a:xfrm>
            <a:off x="203200" y="15875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8" name="Date Placeholder 1"/>
          <p:cNvSpPr>
            <a:spLocks noGrp="1"/>
          </p:cNvSpPr>
          <p:nvPr>
            <p:ph type="dt" sz="half" idx="10"/>
          </p:nvPr>
        </p:nvSpPr>
        <p:spPr/>
        <p:txBody>
          <a:bodyPr/>
          <a:lstStyle>
            <a:lvl1pPr>
              <a:defRPr smtClean="0"/>
            </a:lvl1pPr>
          </a:lstStyle>
          <a:p>
            <a:pPr>
              <a:defRPr/>
            </a:pPr>
            <a:fld id="{040CA656-52EF-4B52-A189-0638EB6D4AB9}" type="datetime1">
              <a:rPr lang="en-US"/>
              <a:pPr>
                <a:defRPr/>
              </a:pPr>
              <a:t>1/31/2020</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0"/>
            <a:ext cx="812800" cy="441325"/>
          </a:xfrm>
        </p:spPr>
        <p:txBody>
          <a:bodyPr/>
          <a:lstStyle>
            <a:lvl1pPr>
              <a:defRPr smtClean="0">
                <a:solidFill>
                  <a:srgbClr val="FFFFFF"/>
                </a:solidFill>
              </a:defRPr>
            </a:lvl1pPr>
          </a:lstStyle>
          <a:p>
            <a:pPr>
              <a:defRPr/>
            </a:pPr>
            <a:fld id="{BB63DAB8-380C-4279-ACDF-B0B30B9FB087}" type="slidenum">
              <a:rPr lang="en-US"/>
              <a:pPr>
                <a:defRPr/>
              </a:pPr>
              <a:t>‹#›</a:t>
            </a:fld>
            <a:endParaRPr lang="en-US"/>
          </a:p>
        </p:txBody>
      </p:sp>
    </p:spTree>
    <p:extLst>
      <p:ext uri="{BB962C8B-B14F-4D97-AF65-F5344CB8AC3E}">
        <p14:creationId xmlns:p14="http://schemas.microsoft.com/office/powerpoint/2010/main" val="844132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66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8" name="Rectangle 23"/>
          <p:cNvSpPr>
            <a:spLocks noChangeArrowheads="1"/>
          </p:cNvSpPr>
          <p:nvPr/>
        </p:nvSpPr>
        <p:spPr bwMode="white">
          <a:xfrm>
            <a:off x="0" y="0"/>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2" name="Straight Connector 11"/>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08000" y="1981202"/>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828800" y="312738"/>
            <a:ext cx="609600" cy="441325"/>
          </a:xfrm>
        </p:spPr>
        <p:txBody>
          <a:bodyPr/>
          <a:lstStyle>
            <a:lvl1pPr>
              <a:defRPr smtClean="0"/>
            </a:lvl1pPr>
          </a:lstStyle>
          <a:p>
            <a:pPr>
              <a:defRPr/>
            </a:pPr>
            <a:fld id="{98D071D6-5009-406B-B733-871AED1B52B6}" type="slidenum">
              <a:rPr lang="en-US"/>
              <a:pPr>
                <a:defRPr/>
              </a:pPr>
              <a:t>‹#›</a:t>
            </a:fld>
            <a:endParaRPr lang="en-US"/>
          </a:p>
        </p:txBody>
      </p:sp>
      <p:sp>
        <p:nvSpPr>
          <p:cNvPr id="17" name="Date Placeholder 4"/>
          <p:cNvSpPr>
            <a:spLocks noGrp="1"/>
          </p:cNvSpPr>
          <p:nvPr>
            <p:ph type="dt" sz="half" idx="11"/>
          </p:nvPr>
        </p:nvSpPr>
        <p:spPr/>
        <p:txBody>
          <a:bodyPr/>
          <a:lstStyle>
            <a:lvl1pPr>
              <a:defRPr smtClean="0"/>
            </a:lvl1pPr>
          </a:lstStyle>
          <a:p>
            <a:pPr>
              <a:defRPr/>
            </a:pPr>
            <a:fld id="{DD4BE1C6-33CD-493E-9762-4EF3DAA80718}" type="datetime1">
              <a:rPr lang="en-US"/>
              <a:pPr>
                <a:defRPr/>
              </a:pPr>
              <a:t>1/31/2020</a:t>
            </a:fld>
            <a:endParaRPr lang="en-US"/>
          </a:p>
        </p:txBody>
      </p:sp>
      <p:sp>
        <p:nvSpPr>
          <p:cNvPr id="18" name="Footer Placeholder 5"/>
          <p:cNvSpPr>
            <a:spLocks noGrp="1"/>
          </p:cNvSpPr>
          <p:nvPr>
            <p:ph type="ftr" sz="quarter" idx="12"/>
          </p:nvPr>
        </p:nvSpPr>
        <p:spPr>
          <a:xfrm>
            <a:off x="401638" y="6410325"/>
            <a:ext cx="4511675" cy="366713"/>
          </a:xfrm>
        </p:spPr>
        <p:txBody>
          <a:bodyPr/>
          <a:lstStyle>
            <a:lvl1pPr>
              <a:defRPr/>
            </a:lvl1pPr>
          </a:lstStyle>
          <a:p>
            <a:pPr>
              <a:defRPr/>
            </a:pPr>
            <a:endParaRPr lang="en-US"/>
          </a:p>
        </p:txBody>
      </p:sp>
    </p:spTree>
    <p:extLst>
      <p:ext uri="{BB962C8B-B14F-4D97-AF65-F5344CB8AC3E}">
        <p14:creationId xmlns:p14="http://schemas.microsoft.com/office/powerpoint/2010/main" val="40780718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5FB18FE-B587-46C1-AE97-45DE985AE74C}" type="datetime1">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131296" y="6338684"/>
            <a:ext cx="609600" cy="441325"/>
          </a:xfrm>
        </p:spPr>
        <p:txBody>
          <a:bodyPr/>
          <a:lstStyle/>
          <a:p>
            <a:fld id="{CC3B492B-A93E-4910-ADB6-1DF10A6FA3C2}" type="slidenum">
              <a:rPr lang="en-US" smtClean="0"/>
              <a:pPr/>
              <a:t>‹#›</a:t>
            </a:fld>
            <a:endParaRPr lang="en-US" dirty="0"/>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8" name="Rectangle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 name="Rectangle 9"/>
          <p:cNvSpPr>
            <a:spLocks noChangeArrowheads="1"/>
          </p:cNvSpPr>
          <p:nvPr/>
        </p:nvSpPr>
        <p:spPr bwMode="auto">
          <a:xfrm>
            <a:off x="203200" y="152400"/>
            <a:ext cx="1177766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1" name="Rectangle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828800" y="312738"/>
            <a:ext cx="609600" cy="441325"/>
          </a:xfrm>
        </p:spPr>
        <p:txBody>
          <a:bodyPr/>
          <a:lstStyle>
            <a:lvl1pPr>
              <a:defRPr smtClean="0"/>
            </a:lvl1pPr>
          </a:lstStyle>
          <a:p>
            <a:pPr>
              <a:defRPr/>
            </a:pPr>
            <a:fld id="{FF5BA8A7-935D-4640-981E-FE94CEBD476D}" type="slidenum">
              <a:rPr lang="en-US"/>
              <a:pPr>
                <a:defRPr/>
              </a:pPr>
              <a:t>‹#›</a:t>
            </a:fld>
            <a:endParaRPr lang="en-US"/>
          </a:p>
        </p:txBody>
      </p:sp>
      <p:sp>
        <p:nvSpPr>
          <p:cNvPr id="17" name="Date Placeholder 4"/>
          <p:cNvSpPr>
            <a:spLocks noGrp="1"/>
          </p:cNvSpPr>
          <p:nvPr>
            <p:ph type="dt" sz="half" idx="11"/>
          </p:nvPr>
        </p:nvSpPr>
        <p:spPr>
          <a:xfrm>
            <a:off x="7716838" y="6405563"/>
            <a:ext cx="4060825" cy="365125"/>
          </a:xfrm>
        </p:spPr>
        <p:txBody>
          <a:bodyPr/>
          <a:lstStyle>
            <a:lvl1pPr>
              <a:defRPr smtClean="0"/>
            </a:lvl1pPr>
          </a:lstStyle>
          <a:p>
            <a:pPr>
              <a:defRPr/>
            </a:pPr>
            <a:fld id="{927E9025-727E-4CE2-8175-283C4F9C44B7}" type="datetime1">
              <a:rPr lang="en-US"/>
              <a:pPr>
                <a:defRPr/>
              </a:pPr>
              <a:t>1/31/2020</a:t>
            </a:fld>
            <a:endParaRPr lang="en-US"/>
          </a:p>
        </p:txBody>
      </p:sp>
      <p:sp>
        <p:nvSpPr>
          <p:cNvPr id="18" name="Footer Placeholder 5"/>
          <p:cNvSpPr>
            <a:spLocks noGrp="1"/>
          </p:cNvSpPr>
          <p:nvPr>
            <p:ph type="ftr" sz="quarter" idx="12"/>
          </p:nvPr>
        </p:nvSpPr>
        <p:spPr>
          <a:xfrm>
            <a:off x="401638" y="6410325"/>
            <a:ext cx="4779962" cy="366713"/>
          </a:xfrm>
        </p:spPr>
        <p:txBody>
          <a:bodyPr/>
          <a:lstStyle>
            <a:lvl1pPr>
              <a:defRPr/>
            </a:lvl1pPr>
          </a:lstStyle>
          <a:p>
            <a:pPr>
              <a:defRPr/>
            </a:pPr>
            <a:endParaRPr lang="en-US"/>
          </a:p>
        </p:txBody>
      </p:sp>
    </p:spTree>
    <p:extLst>
      <p:ext uri="{BB962C8B-B14F-4D97-AF65-F5344CB8AC3E}">
        <p14:creationId xmlns:p14="http://schemas.microsoft.com/office/powerpoint/2010/main" val="3918321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D29807B5-0894-4405-BBD9-E7FD8D73C68C}" type="datetime1">
              <a:rPr lang="en-US"/>
              <a:pPr>
                <a:defRPr/>
              </a:pPr>
              <a:t>1/31/2020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0D6A2D6-D4DE-4042-B0F8-EC18973C0CA4}" type="slidenum">
              <a:rPr lang="en-US"/>
              <a:pPr>
                <a:defRPr/>
              </a:pPr>
              <a:t>‹#›</a:t>
            </a:fld>
            <a:endParaRPr lang="en-US"/>
          </a:p>
        </p:txBody>
      </p:sp>
    </p:spTree>
    <p:extLst>
      <p:ext uri="{BB962C8B-B14F-4D97-AF65-F5344CB8AC3E}">
        <p14:creationId xmlns:p14="http://schemas.microsoft.com/office/powerpoint/2010/main" val="359746146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5" name="Rectangle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6" name="Rectangle 21"/>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7"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8" name="Rectangle 7"/>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9" name="Rectangle 8"/>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0" name="Straight Connector 9"/>
          <p:cNvSpPr>
            <a:spLocks noChangeShapeType="1"/>
          </p:cNvSpPr>
          <p:nvPr/>
        </p:nvSpPr>
        <p:spPr bwMode="auto">
          <a:xfrm rot="5400000">
            <a:off x="6403975"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1" name="Oval 10"/>
          <p:cNvSpPr/>
          <p:nvPr/>
        </p:nvSpPr>
        <p:spPr>
          <a:xfrm>
            <a:off x="9120188"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Oval 11"/>
          <p:cNvSpPr/>
          <p:nvPr/>
        </p:nvSpPr>
        <p:spPr>
          <a:xfrm>
            <a:off x="9245600" y="3021013"/>
            <a:ext cx="5603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9855200" y="304803"/>
            <a:ext cx="19304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9221788" y="3009900"/>
            <a:ext cx="609600" cy="441325"/>
          </a:xfrm>
        </p:spPr>
        <p:txBody>
          <a:bodyPr/>
          <a:lstStyle>
            <a:lvl1pPr>
              <a:defRPr smtClean="0"/>
            </a:lvl1pPr>
          </a:lstStyle>
          <a:p>
            <a:pPr>
              <a:defRPr/>
            </a:pPr>
            <a:fld id="{D100DCB3-48F1-4258-9D2A-A9BBE3A07526}" type="slidenum">
              <a:rPr lang="en-US"/>
              <a:pPr>
                <a:defRPr/>
              </a:pPr>
              <a:t>‹#›</a:t>
            </a:fld>
            <a:endParaRPr lang="en-US"/>
          </a:p>
        </p:txBody>
      </p:sp>
      <p:sp>
        <p:nvSpPr>
          <p:cNvPr id="14" name="Date Placeholder 3"/>
          <p:cNvSpPr>
            <a:spLocks noGrp="1"/>
          </p:cNvSpPr>
          <p:nvPr>
            <p:ph type="dt" sz="half" idx="11"/>
          </p:nvPr>
        </p:nvSpPr>
        <p:spPr/>
        <p:txBody>
          <a:bodyPr/>
          <a:lstStyle>
            <a:lvl1pPr>
              <a:defRPr smtClean="0"/>
            </a:lvl1pPr>
          </a:lstStyle>
          <a:p>
            <a:pPr>
              <a:defRPr/>
            </a:pPr>
            <a:fld id="{4E29FAE8-E28B-4DA9-A441-C16D33A447AB}" type="datetime1">
              <a:rPr lang="en-US"/>
              <a:pPr>
                <a:defRPr/>
              </a:pPr>
              <a:t>1/31/2020</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4077251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5" name="Rectangle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6" name="Rectangle 21"/>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7" name="Rectangle 23"/>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 name="Rectangle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1" name="Straight Connector 10"/>
          <p:cNvSpPr>
            <a:spLocks noChangeShapeType="1"/>
          </p:cNvSpPr>
          <p:nvPr/>
        </p:nvSpPr>
        <p:spPr bwMode="auto">
          <a:xfrm>
            <a:off x="207963" y="2419350"/>
            <a:ext cx="1177607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2" name="Rectangle 11"/>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1277600" y="5876925"/>
            <a:ext cx="560388"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smtClean="0"/>
            </a:lvl1pPr>
          </a:lstStyle>
          <a:p>
            <a:pPr>
              <a:defRPr/>
            </a:pPr>
            <a:fld id="{881EA7EC-7BC8-4806-8940-4A4EC197659D}" type="datetime1">
              <a:rPr lang="en-US"/>
              <a:pPr>
                <a:defRPr/>
              </a:pPr>
              <a:t>1/31/2020</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11452225" y="6326188"/>
            <a:ext cx="609600" cy="441325"/>
          </a:xfrm>
        </p:spPr>
        <p:txBody>
          <a:bodyPr/>
          <a:lstStyle>
            <a:lvl1pPr>
              <a:defRPr smtClean="0"/>
            </a:lvl1pPr>
          </a:lstStyle>
          <a:p>
            <a:pPr>
              <a:defRPr/>
            </a:pPr>
            <a:fld id="{0A3A277D-65E9-4BBB-A0BA-D01484E5A940}" type="slidenum">
              <a:rPr lang="en-US"/>
              <a:pPr>
                <a:defRPr/>
              </a:pPr>
              <a:t>‹#›</a:t>
            </a:fld>
            <a:endParaRPr lang="en-US"/>
          </a:p>
        </p:txBody>
      </p:sp>
    </p:spTree>
    <p:extLst>
      <p:ext uri="{BB962C8B-B14F-4D97-AF65-F5344CB8AC3E}">
        <p14:creationId xmlns:p14="http://schemas.microsoft.com/office/powerpoint/2010/main" val="376222016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402336" y="1527048"/>
            <a:ext cx="113385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C987947-EC9B-4A63-8F78-FF9D25F6AD7C}" type="datetime1">
              <a:rPr lang="en-US"/>
              <a:pPr>
                <a:defRPr/>
              </a:pPr>
              <a:t>1/31/2020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1131550" y="6338888"/>
            <a:ext cx="609600" cy="441325"/>
          </a:xfrm>
        </p:spPr>
        <p:txBody>
          <a:bodyPr/>
          <a:lstStyle>
            <a:lvl1pPr>
              <a:defRPr smtClean="0"/>
            </a:lvl1pPr>
          </a:lstStyle>
          <a:p>
            <a:pPr>
              <a:defRPr/>
            </a:pPr>
            <a:fld id="{DB9A70E9-0E76-4FCE-AA89-4C915C81ACED}" type="slidenum">
              <a:rPr lang="en-US"/>
              <a:pPr>
                <a:defRPr/>
              </a:pPr>
              <a:t>‹#›</a:t>
            </a:fld>
            <a:endParaRPr lang="en-US"/>
          </a:p>
        </p:txBody>
      </p:sp>
    </p:spTree>
    <p:extLst>
      <p:ext uri="{BB962C8B-B14F-4D97-AF65-F5344CB8AC3E}">
        <p14:creationId xmlns:p14="http://schemas.microsoft.com/office/powerpoint/2010/main" val="217918978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5"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6" name="Rectangle 21"/>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7" name="Rectangle 23"/>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8" name="Rectangle 24"/>
          <p:cNvSpPr>
            <a:spLocks noChangeArrowheads="1"/>
          </p:cNvSpPr>
          <p:nvPr/>
        </p:nvSpPr>
        <p:spPr bwMode="white">
          <a:xfrm>
            <a:off x="203200" y="2286000"/>
            <a:ext cx="1177766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9" name="Rectangle 25"/>
          <p:cNvSpPr>
            <a:spLocks noChangeArrowheads="1"/>
          </p:cNvSpPr>
          <p:nvPr/>
        </p:nvSpPr>
        <p:spPr bwMode="auto">
          <a:xfrm>
            <a:off x="207963" y="142875"/>
            <a:ext cx="11776075"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 name="Rectangle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1" name="Rectangle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2" name="Straight Connector 11"/>
          <p:cNvSpPr>
            <a:spLocks noChangeShapeType="1"/>
          </p:cNvSpPr>
          <p:nvPr/>
        </p:nvSpPr>
        <p:spPr bwMode="auto">
          <a:xfrm>
            <a:off x="203200" y="2438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3" name="Oval 12"/>
          <p:cNvSpPr/>
          <p:nvPr/>
        </p:nvSpPr>
        <p:spPr>
          <a:xfrm>
            <a:off x="11206163" y="61610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1315700" y="6318250"/>
            <a:ext cx="560388"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824569" y="2743200"/>
            <a:ext cx="8640233"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smtClean="0"/>
            </a:lvl1pPr>
          </a:lstStyle>
          <a:p>
            <a:pPr>
              <a:defRPr/>
            </a:pPr>
            <a:fld id="{8A7ECDA3-6247-4EC3-9796-EA7483C9881A}" type="datetime1">
              <a:rPr lang="en-US"/>
              <a:pPr>
                <a:defRPr/>
              </a:pPr>
              <a:t>1/31/2020</a:t>
            </a:fld>
            <a:endParaRPr lang="en-US"/>
          </a:p>
        </p:txBody>
      </p:sp>
      <p:sp>
        <p:nvSpPr>
          <p:cNvPr id="17" name="Slide Number Placeholder 5"/>
          <p:cNvSpPr>
            <a:spLocks noGrp="1"/>
          </p:cNvSpPr>
          <p:nvPr>
            <p:ph type="sldNum" sz="quarter" idx="12"/>
          </p:nvPr>
        </p:nvSpPr>
        <p:spPr>
          <a:xfrm>
            <a:off x="5791200" y="2198688"/>
            <a:ext cx="609600" cy="441325"/>
          </a:xfrm>
        </p:spPr>
        <p:txBody>
          <a:bodyPr/>
          <a:lstStyle>
            <a:lvl1pPr>
              <a:defRPr smtClean="0"/>
            </a:lvl1pPr>
          </a:lstStyle>
          <a:p>
            <a:pPr>
              <a:defRPr/>
            </a:pPr>
            <a:fld id="{86DA2A26-26B4-4894-8DFC-B98AED8EC138}" type="slidenum">
              <a:rPr lang="en-US"/>
              <a:pPr>
                <a:defRPr/>
              </a:pPr>
              <a:t>‹#›</a:t>
            </a:fld>
            <a:endParaRPr lang="en-US"/>
          </a:p>
        </p:txBody>
      </p:sp>
    </p:spTree>
    <p:extLst>
      <p:ext uri="{BB962C8B-B14F-4D97-AF65-F5344CB8AC3E}">
        <p14:creationId xmlns:p14="http://schemas.microsoft.com/office/powerpoint/2010/main" val="54810954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6084888" y="1576388"/>
            <a:ext cx="11112"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a typeface="ＭＳ Ｐゴシック" panose="020B0600070205080204" pitchFamily="34" charset="-128"/>
            </a:endParaRPr>
          </a:p>
        </p:txBody>
      </p:sp>
      <p:sp>
        <p:nvSpPr>
          <p:cNvPr id="2" name="Title 1"/>
          <p:cNvSpPr>
            <a:spLocks noGrp="1"/>
          </p:cNvSpPr>
          <p:nvPr>
            <p:ph type="title"/>
          </p:nvPr>
        </p:nvSpPr>
        <p:spPr>
          <a:xfrm>
            <a:off x="402336" y="228600"/>
            <a:ext cx="113792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7721600" y="6410325"/>
            <a:ext cx="4059238" cy="365125"/>
          </a:xfrm>
        </p:spPr>
        <p:txBody>
          <a:bodyPr/>
          <a:lstStyle>
            <a:lvl1pPr>
              <a:defRPr smtClean="0"/>
            </a:lvl1pPr>
          </a:lstStyle>
          <a:p>
            <a:pPr>
              <a:defRPr/>
            </a:pPr>
            <a:fld id="{48CC8CD7-2F03-4215-91A9-AF557A5F80CF}" type="datetime1">
              <a:rPr lang="en-US"/>
              <a:pPr>
                <a:defRPr/>
              </a:pPr>
              <a:t>1/31/2020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88016E45-DD6A-453E-A575-E7F4FBED7C43}" type="slidenum">
              <a:rPr lang="en-US"/>
              <a:pPr>
                <a:defRPr/>
              </a:pPr>
              <a:t>‹#›</a:t>
            </a:fld>
            <a:endParaRPr lang="en-US"/>
          </a:p>
        </p:txBody>
      </p:sp>
    </p:spTree>
    <p:extLst>
      <p:ext uri="{BB962C8B-B14F-4D97-AF65-F5344CB8AC3E}">
        <p14:creationId xmlns:p14="http://schemas.microsoft.com/office/powerpoint/2010/main" val="259871989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6096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ea typeface="ＭＳ Ｐゴシック" panose="020B0600070205080204" pitchFamily="34" charset="-128"/>
            </a:endParaRPr>
          </a:p>
        </p:txBody>
      </p:sp>
      <p:sp>
        <p:nvSpPr>
          <p:cNvPr id="8" name="Rectangle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9" name="Rectangle 21"/>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1" name="Rectangle 24"/>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2" name="Rectangle 11"/>
          <p:cNvSpPr/>
          <p:nvPr/>
        </p:nvSpPr>
        <p:spPr>
          <a:xfrm>
            <a:off x="203200" y="1371600"/>
            <a:ext cx="1177766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a:spLocks noChangeArrowheads="1"/>
          </p:cNvSpPr>
          <p:nvPr/>
        </p:nvSpPr>
        <p:spPr bwMode="auto">
          <a:xfrm>
            <a:off x="195263" y="6391275"/>
            <a:ext cx="11776075"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4" name="Straight Connector 13"/>
          <p:cNvSpPr>
            <a:spLocks noChangeShapeType="1"/>
          </p:cNvSpPr>
          <p:nvPr/>
        </p:nvSpPr>
        <p:spPr bwMode="auto">
          <a:xfrm>
            <a:off x="203200" y="1279525"/>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5" name="Rectangle 14"/>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6" name="Oval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402338" y="1524001"/>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388442"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6400800" y="2471383"/>
            <a:ext cx="5384800" cy="3822192"/>
          </a:xfrm>
        </p:spPr>
        <p:txBody>
          <a:bodyPr/>
          <a:lstStyle>
            <a:lvl5pPr eaLnBrk="1" latinLnBrk="0" hangingPunct="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fld id="{91677E2B-7CDC-4A78-9C4D-827E2490205D}" type="slidenum">
              <a:rPr lang="en-US" smtClean="0"/>
              <a:pPr lvl="4"/>
              <a:t>‹#›</a:t>
            </a:fld>
            <a:endParaRPr lang="en-US" dirty="0"/>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smtClean="0"/>
            </a:lvl1pPr>
          </a:lstStyle>
          <a:p>
            <a:pPr>
              <a:defRPr/>
            </a:pPr>
            <a:fld id="{72EC4606-44F2-4813-A91B-8E2555D6A677}" type="datetime1">
              <a:rPr lang="en-US"/>
              <a:pPr>
                <a:defRPr/>
              </a:pPr>
              <a:t>1/31/2020</a:t>
            </a:fld>
            <a:endParaRPr lang="en-US"/>
          </a:p>
        </p:txBody>
      </p:sp>
      <p:sp>
        <p:nvSpPr>
          <p:cNvPr id="19" name="Footer Placeholder 7"/>
          <p:cNvSpPr>
            <a:spLocks noGrp="1"/>
          </p:cNvSpPr>
          <p:nvPr>
            <p:ph type="ftr" sz="quarter" idx="11"/>
          </p:nvPr>
        </p:nvSpPr>
        <p:spPr>
          <a:xfrm>
            <a:off x="406400" y="6410325"/>
            <a:ext cx="47752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5791200" y="1042988"/>
            <a:ext cx="609600" cy="441325"/>
          </a:xfrm>
        </p:spPr>
        <p:txBody>
          <a:bodyPr/>
          <a:lstStyle>
            <a:lvl1pPr algn="ctr" fontAlgn="auto">
              <a:spcBef>
                <a:spcPts val="0"/>
              </a:spcBef>
              <a:spcAft>
                <a:spcPts val="0"/>
              </a:spcAft>
              <a:defRPr>
                <a:solidFill>
                  <a:schemeClr val="accent3">
                    <a:shade val="75000"/>
                  </a:schemeClr>
                </a:solidFill>
                <a:latin typeface="+mn-lt"/>
                <a:ea typeface="+mn-ea"/>
              </a:defRPr>
            </a:lvl1pPr>
          </a:lstStyle>
          <a:p>
            <a:pPr>
              <a:defRPr/>
            </a:pPr>
            <a:endParaRPr lang="en-US">
              <a:solidFill>
                <a:srgbClr val="969696">
                  <a:shade val="75000"/>
                </a:srgbClr>
              </a:solidFill>
            </a:endParaRPr>
          </a:p>
        </p:txBody>
      </p:sp>
    </p:spTree>
    <p:extLst>
      <p:ext uri="{BB962C8B-B14F-4D97-AF65-F5344CB8AC3E}">
        <p14:creationId xmlns:p14="http://schemas.microsoft.com/office/powerpoint/2010/main" val="297759849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3FA1B9A4-2E97-432E-9DFA-84DDE8CA1E5E}" type="datetime1">
              <a:rPr lang="en-US"/>
              <a:pPr>
                <a:defRPr/>
              </a:pPr>
              <a:t>1/31/2020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8"/>
            <a:ext cx="609600" cy="441325"/>
          </a:xfrm>
        </p:spPr>
        <p:txBody>
          <a:bodyPr/>
          <a:lstStyle>
            <a:lvl1pPr>
              <a:defRPr smtClean="0"/>
            </a:lvl1pPr>
          </a:lstStyle>
          <a:p>
            <a:pPr>
              <a:defRPr/>
            </a:pPr>
            <a:fld id="{1B2F2CF5-9C9C-4FD2-A757-1C8EED1B5C32}" type="slidenum">
              <a:rPr lang="en-US"/>
              <a:pPr>
                <a:defRPr/>
              </a:pPr>
              <a:t>‹#›</a:t>
            </a:fld>
            <a:endParaRPr lang="en-US"/>
          </a:p>
        </p:txBody>
      </p:sp>
    </p:spTree>
    <p:extLst>
      <p:ext uri="{BB962C8B-B14F-4D97-AF65-F5344CB8AC3E}">
        <p14:creationId xmlns:p14="http://schemas.microsoft.com/office/powerpoint/2010/main" val="2135071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3" name="Rectangle 20"/>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4"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5"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6" name="Rectangle 5"/>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7" name="Rectangle 6"/>
          <p:cNvSpPr>
            <a:spLocks noChangeArrowheads="1"/>
          </p:cNvSpPr>
          <p:nvPr/>
        </p:nvSpPr>
        <p:spPr bwMode="auto">
          <a:xfrm>
            <a:off x="203200" y="15875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8" name="Date Placeholder 1"/>
          <p:cNvSpPr>
            <a:spLocks noGrp="1"/>
          </p:cNvSpPr>
          <p:nvPr>
            <p:ph type="dt" sz="half" idx="10"/>
          </p:nvPr>
        </p:nvSpPr>
        <p:spPr/>
        <p:txBody>
          <a:bodyPr/>
          <a:lstStyle>
            <a:lvl1pPr>
              <a:defRPr smtClean="0"/>
            </a:lvl1pPr>
          </a:lstStyle>
          <a:p>
            <a:pPr>
              <a:defRPr/>
            </a:pPr>
            <a:fld id="{040CA656-52EF-4B52-A189-0638EB6D4AB9}" type="datetime1">
              <a:rPr lang="en-US"/>
              <a:pPr>
                <a:defRPr/>
              </a:pPr>
              <a:t>1/31/2020</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0"/>
            <a:ext cx="812800" cy="441325"/>
          </a:xfrm>
        </p:spPr>
        <p:txBody>
          <a:bodyPr/>
          <a:lstStyle>
            <a:lvl1pPr>
              <a:defRPr smtClean="0">
                <a:solidFill>
                  <a:srgbClr val="FFFFFF"/>
                </a:solidFill>
              </a:defRPr>
            </a:lvl1pPr>
          </a:lstStyle>
          <a:p>
            <a:pPr>
              <a:defRPr/>
            </a:pPr>
            <a:fld id="{BB63DAB8-380C-4279-ACDF-B0B30B9FB087}" type="slidenum">
              <a:rPr lang="en-US"/>
              <a:pPr>
                <a:defRPr/>
              </a:pPr>
              <a:t>‹#›</a:t>
            </a:fld>
            <a:endParaRPr lang="en-US"/>
          </a:p>
        </p:txBody>
      </p:sp>
    </p:spTree>
    <p:extLst>
      <p:ext uri="{BB962C8B-B14F-4D97-AF65-F5344CB8AC3E}">
        <p14:creationId xmlns:p14="http://schemas.microsoft.com/office/powerpoint/2010/main" val="394084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1824569" y="2743200"/>
            <a:ext cx="8640233"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2813FDEA-FAF4-442B-A5A2-C7E5069CA1BC}" type="datetime1">
              <a:rPr lang="en-US" smtClean="0"/>
              <a:t>1/31/2020</a:t>
            </a:fld>
            <a:endParaRPr lang="en-US" dirty="0"/>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Oval 9"/>
          <p:cNvSpPr/>
          <p:nvPr/>
        </p:nvSpPr>
        <p:spPr>
          <a:xfrm>
            <a:off x="11206889" y="6161144"/>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11314995" y="631772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5791200" y="2199452"/>
            <a:ext cx="609600" cy="441325"/>
          </a:xfrm>
        </p:spPr>
        <p:txBody>
          <a:bodyPr/>
          <a:lstStyle>
            <a:lvl1pPr>
              <a:defRPr>
                <a:solidFill>
                  <a:schemeClr val="accent3">
                    <a:shade val="75000"/>
                  </a:schemeClr>
                </a:solidFill>
              </a:defRPr>
            </a:lvl1pPr>
          </a:lstStyle>
          <a:p>
            <a:fld id="{CC3B492B-A93E-4910-ADB6-1DF10A6FA3C2}" type="slidenum">
              <a:rPr lang="en-US" smtClean="0"/>
              <a:pPr/>
              <a:t>‹#›</a:t>
            </a:fld>
            <a:endParaRPr lang="en-US" dirty="0"/>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66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8" name="Rectangle 23"/>
          <p:cNvSpPr>
            <a:spLocks noChangeArrowheads="1"/>
          </p:cNvSpPr>
          <p:nvPr/>
        </p:nvSpPr>
        <p:spPr bwMode="white">
          <a:xfrm>
            <a:off x="0" y="0"/>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2" name="Straight Connector 11"/>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08000" y="1981202"/>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828800" y="312738"/>
            <a:ext cx="609600" cy="441325"/>
          </a:xfrm>
        </p:spPr>
        <p:txBody>
          <a:bodyPr/>
          <a:lstStyle>
            <a:lvl1pPr>
              <a:defRPr smtClean="0"/>
            </a:lvl1pPr>
          </a:lstStyle>
          <a:p>
            <a:pPr>
              <a:defRPr/>
            </a:pPr>
            <a:fld id="{98D071D6-5009-406B-B733-871AED1B52B6}" type="slidenum">
              <a:rPr lang="en-US"/>
              <a:pPr>
                <a:defRPr/>
              </a:pPr>
              <a:t>‹#›</a:t>
            </a:fld>
            <a:endParaRPr lang="en-US"/>
          </a:p>
        </p:txBody>
      </p:sp>
      <p:sp>
        <p:nvSpPr>
          <p:cNvPr id="17" name="Date Placeholder 4"/>
          <p:cNvSpPr>
            <a:spLocks noGrp="1"/>
          </p:cNvSpPr>
          <p:nvPr>
            <p:ph type="dt" sz="half" idx="11"/>
          </p:nvPr>
        </p:nvSpPr>
        <p:spPr/>
        <p:txBody>
          <a:bodyPr/>
          <a:lstStyle>
            <a:lvl1pPr>
              <a:defRPr smtClean="0"/>
            </a:lvl1pPr>
          </a:lstStyle>
          <a:p>
            <a:pPr>
              <a:defRPr/>
            </a:pPr>
            <a:fld id="{DD4BE1C6-33CD-493E-9762-4EF3DAA80718}" type="datetime1">
              <a:rPr lang="en-US"/>
              <a:pPr>
                <a:defRPr/>
              </a:pPr>
              <a:t>1/31/2020</a:t>
            </a:fld>
            <a:endParaRPr lang="en-US"/>
          </a:p>
        </p:txBody>
      </p:sp>
      <p:sp>
        <p:nvSpPr>
          <p:cNvPr id="18" name="Footer Placeholder 5"/>
          <p:cNvSpPr>
            <a:spLocks noGrp="1"/>
          </p:cNvSpPr>
          <p:nvPr>
            <p:ph type="ftr" sz="quarter" idx="12"/>
          </p:nvPr>
        </p:nvSpPr>
        <p:spPr>
          <a:xfrm>
            <a:off x="401638" y="6410325"/>
            <a:ext cx="4511675" cy="366713"/>
          </a:xfrm>
        </p:spPr>
        <p:txBody>
          <a:bodyPr/>
          <a:lstStyle>
            <a:lvl1pPr>
              <a:defRPr/>
            </a:lvl1pPr>
          </a:lstStyle>
          <a:p>
            <a:pPr>
              <a:defRPr/>
            </a:pPr>
            <a:endParaRPr lang="en-US"/>
          </a:p>
        </p:txBody>
      </p:sp>
    </p:spTree>
    <p:extLst>
      <p:ext uri="{BB962C8B-B14F-4D97-AF65-F5344CB8AC3E}">
        <p14:creationId xmlns:p14="http://schemas.microsoft.com/office/powerpoint/2010/main" val="253468718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8" name="Rectangle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 name="Rectangle 9"/>
          <p:cNvSpPr>
            <a:spLocks noChangeArrowheads="1"/>
          </p:cNvSpPr>
          <p:nvPr/>
        </p:nvSpPr>
        <p:spPr bwMode="auto">
          <a:xfrm>
            <a:off x="203200" y="152400"/>
            <a:ext cx="1177766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1" name="Rectangle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828800" y="312738"/>
            <a:ext cx="609600" cy="441325"/>
          </a:xfrm>
        </p:spPr>
        <p:txBody>
          <a:bodyPr/>
          <a:lstStyle>
            <a:lvl1pPr>
              <a:defRPr smtClean="0"/>
            </a:lvl1pPr>
          </a:lstStyle>
          <a:p>
            <a:pPr>
              <a:defRPr/>
            </a:pPr>
            <a:fld id="{FF5BA8A7-935D-4640-981E-FE94CEBD476D}" type="slidenum">
              <a:rPr lang="en-US"/>
              <a:pPr>
                <a:defRPr/>
              </a:pPr>
              <a:t>‹#›</a:t>
            </a:fld>
            <a:endParaRPr lang="en-US"/>
          </a:p>
        </p:txBody>
      </p:sp>
      <p:sp>
        <p:nvSpPr>
          <p:cNvPr id="17" name="Date Placeholder 4"/>
          <p:cNvSpPr>
            <a:spLocks noGrp="1"/>
          </p:cNvSpPr>
          <p:nvPr>
            <p:ph type="dt" sz="half" idx="11"/>
          </p:nvPr>
        </p:nvSpPr>
        <p:spPr>
          <a:xfrm>
            <a:off x="7716838" y="6405563"/>
            <a:ext cx="4060825" cy="365125"/>
          </a:xfrm>
        </p:spPr>
        <p:txBody>
          <a:bodyPr/>
          <a:lstStyle>
            <a:lvl1pPr>
              <a:defRPr smtClean="0"/>
            </a:lvl1pPr>
          </a:lstStyle>
          <a:p>
            <a:pPr>
              <a:defRPr/>
            </a:pPr>
            <a:fld id="{927E9025-727E-4CE2-8175-283C4F9C44B7}" type="datetime1">
              <a:rPr lang="en-US"/>
              <a:pPr>
                <a:defRPr/>
              </a:pPr>
              <a:t>1/31/2020</a:t>
            </a:fld>
            <a:endParaRPr lang="en-US"/>
          </a:p>
        </p:txBody>
      </p:sp>
      <p:sp>
        <p:nvSpPr>
          <p:cNvPr id="18" name="Footer Placeholder 5"/>
          <p:cNvSpPr>
            <a:spLocks noGrp="1"/>
          </p:cNvSpPr>
          <p:nvPr>
            <p:ph type="ftr" sz="quarter" idx="12"/>
          </p:nvPr>
        </p:nvSpPr>
        <p:spPr>
          <a:xfrm>
            <a:off x="401638" y="6410325"/>
            <a:ext cx="4779962" cy="366713"/>
          </a:xfrm>
        </p:spPr>
        <p:txBody>
          <a:bodyPr/>
          <a:lstStyle>
            <a:lvl1pPr>
              <a:defRPr/>
            </a:lvl1pPr>
          </a:lstStyle>
          <a:p>
            <a:pPr>
              <a:defRPr/>
            </a:pPr>
            <a:endParaRPr lang="en-US"/>
          </a:p>
        </p:txBody>
      </p:sp>
    </p:spTree>
    <p:extLst>
      <p:ext uri="{BB962C8B-B14F-4D97-AF65-F5344CB8AC3E}">
        <p14:creationId xmlns:p14="http://schemas.microsoft.com/office/powerpoint/2010/main" val="3996883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D29807B5-0894-4405-BBD9-E7FD8D73C68C}" type="datetime1">
              <a:rPr lang="en-US"/>
              <a:pPr>
                <a:defRPr/>
              </a:pPr>
              <a:t>1/31/2020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0D6A2D6-D4DE-4042-B0F8-EC18973C0CA4}" type="slidenum">
              <a:rPr lang="en-US"/>
              <a:pPr>
                <a:defRPr/>
              </a:pPr>
              <a:t>‹#›</a:t>
            </a:fld>
            <a:endParaRPr lang="en-US"/>
          </a:p>
        </p:txBody>
      </p:sp>
    </p:spTree>
    <p:extLst>
      <p:ext uri="{BB962C8B-B14F-4D97-AF65-F5344CB8AC3E}">
        <p14:creationId xmlns:p14="http://schemas.microsoft.com/office/powerpoint/2010/main" val="312620905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5" name="Rectangle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6" name="Rectangle 21"/>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7"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8" name="Rectangle 7"/>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9" name="Rectangle 8"/>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0" name="Straight Connector 9"/>
          <p:cNvSpPr>
            <a:spLocks noChangeShapeType="1"/>
          </p:cNvSpPr>
          <p:nvPr/>
        </p:nvSpPr>
        <p:spPr bwMode="auto">
          <a:xfrm rot="5400000">
            <a:off x="6403975"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1" name="Oval 10"/>
          <p:cNvSpPr/>
          <p:nvPr/>
        </p:nvSpPr>
        <p:spPr>
          <a:xfrm>
            <a:off x="9120188"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Oval 11"/>
          <p:cNvSpPr/>
          <p:nvPr/>
        </p:nvSpPr>
        <p:spPr>
          <a:xfrm>
            <a:off x="9245600" y="3021013"/>
            <a:ext cx="5603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9855200" y="304803"/>
            <a:ext cx="19304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9221788" y="3009900"/>
            <a:ext cx="609600" cy="441325"/>
          </a:xfrm>
        </p:spPr>
        <p:txBody>
          <a:bodyPr/>
          <a:lstStyle>
            <a:lvl1pPr>
              <a:defRPr smtClean="0"/>
            </a:lvl1pPr>
          </a:lstStyle>
          <a:p>
            <a:pPr>
              <a:defRPr/>
            </a:pPr>
            <a:fld id="{D100DCB3-48F1-4258-9D2A-A9BBE3A07526}" type="slidenum">
              <a:rPr lang="en-US"/>
              <a:pPr>
                <a:defRPr/>
              </a:pPr>
              <a:t>‹#›</a:t>
            </a:fld>
            <a:endParaRPr lang="en-US"/>
          </a:p>
        </p:txBody>
      </p:sp>
      <p:sp>
        <p:nvSpPr>
          <p:cNvPr id="14" name="Date Placeholder 3"/>
          <p:cNvSpPr>
            <a:spLocks noGrp="1"/>
          </p:cNvSpPr>
          <p:nvPr>
            <p:ph type="dt" sz="half" idx="11"/>
          </p:nvPr>
        </p:nvSpPr>
        <p:spPr/>
        <p:txBody>
          <a:bodyPr/>
          <a:lstStyle>
            <a:lvl1pPr>
              <a:defRPr smtClean="0"/>
            </a:lvl1pPr>
          </a:lstStyle>
          <a:p>
            <a:pPr>
              <a:defRPr/>
            </a:pPr>
            <a:fld id="{4E29FAE8-E28B-4DA9-A441-C16D33A447AB}" type="datetime1">
              <a:rPr lang="en-US"/>
              <a:pPr>
                <a:defRPr/>
              </a:pPr>
              <a:t>1/31/2020</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205057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54F56DBB-2E28-45C6-AEF8-4EB97AB62D21}" type="datetime1">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3B492B-A93E-4910-ADB6-1DF10A6FA3C2}" type="slidenum">
              <a:rPr lang="en-US" smtClean="0"/>
              <a:pPr/>
              <a:t>‹#›</a:t>
            </a:fld>
            <a:endParaRPr lang="en-US" dirty="0"/>
          </a:p>
        </p:txBody>
      </p:sp>
      <p:sp>
        <p:nvSpPr>
          <p:cNvPr id="8" name="Straight Connector 7"/>
          <p:cNvSpPr>
            <a:spLocks noChangeShapeType="1"/>
          </p:cNvSpPr>
          <p:nvPr/>
        </p:nvSpPr>
        <p:spPr bwMode="auto">
          <a:xfrm flipV="1">
            <a:off x="6084109"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402338" y="1524001"/>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2"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C9754CA-1D79-4364-9909-9EA3587AA5AE}" type="datetime1">
              <a:rPr lang="en-US" smtClean="0"/>
              <a:t>1/31/2020</a:t>
            </a:fld>
            <a:endParaRPr lang="en-US" dirty="0"/>
          </a:p>
        </p:txBody>
      </p:sp>
      <p:sp>
        <p:nvSpPr>
          <p:cNvPr id="8" name="Footer Placeholder 7"/>
          <p:cNvSpPr>
            <a:spLocks noGrp="1"/>
          </p:cNvSpPr>
          <p:nvPr>
            <p:ph type="ftr" sz="quarter" idx="11"/>
          </p:nvPr>
        </p:nvSpPr>
        <p:spPr>
          <a:xfrm>
            <a:off x="406400" y="6409944"/>
            <a:ext cx="4775200" cy="365760"/>
          </a:xfrm>
        </p:spPr>
        <p:txBody>
          <a:bodyPr/>
          <a:lstStyle/>
          <a:p>
            <a:endParaRPr lang="en-US" dirty="0"/>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lvl5pPr eaLnBrk="1" latinLnBrk="0" hangingPunct="1">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fld id="{CC3B492B-A93E-4910-ADB6-1DF10A6FA3C2}" type="slidenum">
              <a:rPr lang="en-US" smtClean="0"/>
              <a:pPr/>
              <a:t>‹#›</a:t>
            </a:fld>
            <a:endParaRPr kumimoji="0" lang="en-US" dirty="0"/>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lide Number Placeholder 8"/>
          <p:cNvSpPr>
            <a:spLocks noGrp="1"/>
          </p:cNvSpPr>
          <p:nvPr>
            <p:ph type="sldNum" sz="quarter" idx="12"/>
          </p:nvPr>
        </p:nvSpPr>
        <p:spPr>
          <a:xfrm>
            <a:off x="5791200" y="1042418"/>
            <a:ext cx="609600" cy="441325"/>
          </a:xfrm>
        </p:spPr>
        <p:txBody>
          <a:bodyPr/>
          <a:lstStyle>
            <a:lvl1pPr algn="ctr">
              <a:defRPr/>
            </a:lvl1pPr>
          </a:lstStyle>
          <a:p>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DAC7D0-60E0-4794-BB36-F2C9AA4895E4}" type="datetime1">
              <a:rPr lang="en-US" smtClean="0"/>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5791200" y="1036022"/>
            <a:ext cx="609600" cy="441325"/>
          </a:xfrm>
        </p:spPr>
        <p:txBody>
          <a:bodyPr/>
          <a:lstStyle/>
          <a:p>
            <a:fld id="{CC3B492B-A93E-4910-ADB6-1DF10A6FA3C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p:nvSpPr>
        <p:spPr bwMode="auto">
          <a:xfrm>
            <a:off x="195072" y="639165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8D2866FE-E615-4669-89BE-561FDCBA6F7B}" type="datetime1">
              <a:rPr lang="en-US" smtClean="0"/>
              <a:t>1/31/2020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CC3B492B-A93E-4910-ADB6-1DF10A6FA3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2"/>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828800" y="312740"/>
            <a:ext cx="609600" cy="441325"/>
          </a:xfrm>
        </p:spPr>
        <p:txBody>
          <a:bodyPr/>
          <a:lstStyle>
            <a:lvl1pPr>
              <a:defRPr>
                <a:solidFill>
                  <a:schemeClr val="accent3">
                    <a:shade val="75000"/>
                  </a:schemeClr>
                </a:solidFill>
              </a:defRPr>
            </a:lvl1pPr>
          </a:lstStyle>
          <a:p>
            <a:fld id="{CC3B492B-A93E-4910-ADB6-1DF10A6FA3C2}" type="slidenum">
              <a:rPr lang="en-US" smtClean="0"/>
              <a:pPr/>
              <a:t>‹#›</a:t>
            </a:fld>
            <a:endParaRPr lang="en-US" dirty="0"/>
          </a:p>
        </p:txBody>
      </p:sp>
      <p:sp>
        <p:nvSpPr>
          <p:cNvPr id="21" name="Rectangle 20"/>
          <p:cNvSpPr>
            <a:spLocks noChangeArrowheads="1"/>
          </p:cNvSpPr>
          <p:nvPr/>
        </p:nvSpPr>
        <p:spPr bwMode="auto">
          <a:xfrm>
            <a:off x="199136" y="638838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p:txBody>
          <a:bodyPr/>
          <a:lstStyle/>
          <a:p>
            <a:fld id="{A854662B-9817-444E-809B-A0E922850987}" type="datetime1">
              <a:rPr lang="en-US" smtClean="0"/>
              <a:t>1/31/2020</a:t>
            </a:fld>
            <a:endParaRPr lang="en-US" dirty="0"/>
          </a:p>
        </p:txBody>
      </p:sp>
      <p:sp>
        <p:nvSpPr>
          <p:cNvPr id="6" name="Footer Placeholder 5"/>
          <p:cNvSpPr>
            <a:spLocks noGrp="1"/>
          </p:cNvSpPr>
          <p:nvPr>
            <p:ph type="ftr" sz="quarter" idx="11"/>
          </p:nvPr>
        </p:nvSpPr>
        <p:spPr>
          <a:xfrm>
            <a:off x="402336" y="6410848"/>
            <a:ext cx="451104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828800" y="312740"/>
            <a:ext cx="609600" cy="441325"/>
          </a:xfrm>
        </p:spPr>
        <p:txBody>
          <a:bodyPr/>
          <a:lstStyle/>
          <a:p>
            <a:fld id="{CC3B492B-A93E-4910-ADB6-1DF10A6FA3C2}" type="slidenum">
              <a:rPr lang="en-US" smtClean="0"/>
              <a:pPr/>
              <a:t>‹#›</a:t>
            </a:fld>
            <a:endParaRPr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a:xfrm>
            <a:off x="7717536" y="6404984"/>
            <a:ext cx="4059936" cy="365760"/>
          </a:xfrm>
        </p:spPr>
        <p:txBody>
          <a:bodyPr/>
          <a:lstStyle/>
          <a:p>
            <a:fld id="{351F5810-5D4B-4FDD-B1F0-654A0B9704E5}" type="datetime1">
              <a:rPr lang="en-US" smtClean="0"/>
              <a:t>1/31/2020</a:t>
            </a:fld>
            <a:endParaRPr lang="en-US" dirty="0"/>
          </a:p>
        </p:txBody>
      </p:sp>
      <p:sp>
        <p:nvSpPr>
          <p:cNvPr id="6" name="Footer Placeholder 5"/>
          <p:cNvSpPr>
            <a:spLocks noGrp="1"/>
          </p:cNvSpPr>
          <p:nvPr>
            <p:ph type="ftr" sz="quarter" idx="11"/>
          </p:nvPr>
        </p:nvSpPr>
        <p:spPr>
          <a:xfrm>
            <a:off x="402336" y="6410848"/>
            <a:ext cx="4779264"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2"/>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auto">
          <a:xfrm>
            <a:off x="199136" y="638838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EABA1319-5C76-4FEB-A3B6-D8F1B7CAE117}" type="datetime1">
              <a:rPr lang="en-US" smtClean="0"/>
              <a:t>1/31/2020</a:t>
            </a:fld>
            <a:endParaRPr lang="en-US" dirty="0"/>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1451772" y="6336861"/>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C3B492B-A93E-4910-ADB6-1DF10A6FA3C2}" type="slidenum">
              <a:rPr lang="en-US" smtClean="0"/>
              <a:pPr/>
              <a:t>‹#›</a:t>
            </a:fld>
            <a:endParaRPr lang="en-US" dirty="0"/>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27" name="Rectangle 15"/>
          <p:cNvSpPr>
            <a:spLocks noChangeArrowheads="1"/>
          </p:cNvSpPr>
          <p:nvPr/>
        </p:nvSpPr>
        <p:spPr bwMode="white">
          <a:xfrm>
            <a:off x="0" y="0"/>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28" name="Rectangle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29" name="Rectangle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9" name="Rectangle 8"/>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4" name="Date Placeholder 13"/>
          <p:cNvSpPr>
            <a:spLocks noGrp="1"/>
          </p:cNvSpPr>
          <p:nvPr>
            <p:ph type="dt" sz="half" idx="2"/>
          </p:nvPr>
        </p:nvSpPr>
        <p:spPr>
          <a:xfrm>
            <a:off x="7721600" y="6405563"/>
            <a:ext cx="40592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smtClean="0">
                <a:solidFill>
                  <a:srgbClr val="FFFFFF"/>
                </a:solidFill>
                <a:latin typeface="Calibri" panose="020F0502020204030204" pitchFamily="34" charset="0"/>
              </a:defRPr>
            </a:lvl1pPr>
          </a:lstStyle>
          <a:p>
            <a:pPr fontAlgn="base">
              <a:spcBef>
                <a:spcPct val="0"/>
              </a:spcBef>
              <a:spcAft>
                <a:spcPct val="0"/>
              </a:spcAft>
              <a:defRPr/>
            </a:pPr>
            <a:fld id="{77CC49F9-7B03-4D7A-A84D-5015CD901005}" type="datetime1">
              <a:rPr lang="en-US">
                <a:ea typeface="ＭＳ Ｐゴシック" panose="020B0600070205080204" pitchFamily="34" charset="-128"/>
              </a:rPr>
              <a:pPr fontAlgn="base">
                <a:spcBef>
                  <a:spcPct val="0"/>
                </a:spcBef>
                <a:spcAft>
                  <a:spcPct val="0"/>
                </a:spcAft>
                <a:defRPr/>
              </a:pPr>
              <a:t>1/31/2020</a:t>
            </a:fld>
            <a:endParaRPr lang="en-US">
              <a:ea typeface="ＭＳ Ｐゴシック" panose="020B0600070205080204" pitchFamily="34" charset="-128"/>
            </a:endParaRPr>
          </a:p>
        </p:txBody>
      </p:sp>
      <p:sp>
        <p:nvSpPr>
          <p:cNvPr id="3" name="Footer Placeholder 2"/>
          <p:cNvSpPr>
            <a:spLocks noGrp="1"/>
          </p:cNvSpPr>
          <p:nvPr>
            <p:ph type="ftr" sz="quarter" idx="3"/>
          </p:nvPr>
        </p:nvSpPr>
        <p:spPr>
          <a:xfrm>
            <a:off x="406400" y="6410325"/>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defRPr>
            </a:lvl1pPr>
          </a:lstStyle>
          <a:p>
            <a:pPr>
              <a:defRPr/>
            </a:pPr>
            <a:endParaRPr lang="en-US"/>
          </a:p>
        </p:txBody>
      </p:sp>
      <p:sp>
        <p:nvSpPr>
          <p:cNvPr id="8" name="Rectangle 7"/>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0" name="Straight Connector 9"/>
          <p:cNvSpPr>
            <a:spLocks noChangeShapeType="1"/>
          </p:cNvSpPr>
          <p:nvPr/>
        </p:nvSpPr>
        <p:spPr bwMode="auto">
          <a:xfrm>
            <a:off x="203200" y="1276350"/>
            <a:ext cx="117776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l 14"/>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11452225" y="6337300"/>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838383"/>
                </a:solidFill>
                <a:latin typeface="Calibri" panose="020F0502020204030204" pitchFamily="34" charset="0"/>
              </a:defRPr>
            </a:lvl1pPr>
          </a:lstStyle>
          <a:p>
            <a:pPr fontAlgn="base">
              <a:spcBef>
                <a:spcPct val="0"/>
              </a:spcBef>
              <a:spcAft>
                <a:spcPct val="0"/>
              </a:spcAft>
              <a:defRPr/>
            </a:pPr>
            <a:fld id="{8027BE35-7927-41F5-93EE-236BD852612B}" type="slidenum">
              <a:rPr lang="en-US">
                <a:ea typeface="ＭＳ Ｐゴシック" panose="020B0600070205080204" pitchFamily="34" charset="-128"/>
              </a:rPr>
              <a:pPr fontAlgn="base">
                <a:spcBef>
                  <a:spcPct val="0"/>
                </a:spcBef>
                <a:spcAft>
                  <a:spcPct val="0"/>
                </a:spcAft>
                <a:defRPr/>
              </a:pPr>
              <a:t>‹#›</a:t>
            </a:fld>
            <a:endParaRPr lang="en-US">
              <a:ea typeface="ＭＳ Ｐゴシック" panose="020B0600070205080204" pitchFamily="34" charset="-128"/>
            </a:endParaRPr>
          </a:p>
        </p:txBody>
      </p:sp>
      <p:sp>
        <p:nvSpPr>
          <p:cNvPr id="1038" name="Title Placeholder 21"/>
          <p:cNvSpPr>
            <a:spLocks noGrp="1"/>
          </p:cNvSpPr>
          <p:nvPr>
            <p:ph type="title"/>
          </p:nvPr>
        </p:nvSpPr>
        <p:spPr bwMode="auto">
          <a:xfrm>
            <a:off x="401638" y="228600"/>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401638"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2024589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300" kern="1200">
          <a:solidFill>
            <a:srgbClr val="838383"/>
          </a:solidFill>
          <a:latin typeface="+mj-lt"/>
          <a:ea typeface="ＭＳ Ｐゴシック" panose="020B0600070205080204" pitchFamily="34" charset="-128"/>
          <a:cs typeface="+mj-cs"/>
        </a:defRPr>
      </a:lvl1pPr>
      <a:lvl2pPr algn="ctr" rtl="0" eaLnBrk="0" fontAlgn="base" hangingPunct="0">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2pPr>
      <a:lvl3pPr algn="ctr" rtl="0" eaLnBrk="0" fontAlgn="base" hangingPunct="0">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3pPr>
      <a:lvl4pPr algn="ctr" rtl="0" eaLnBrk="0" fontAlgn="base" hangingPunct="0">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4pPr>
      <a:lvl5pPr algn="ctr" rtl="0" eaLnBrk="0" fontAlgn="base" hangingPunct="0">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5pPr>
      <a:lvl6pPr marL="457200" algn="ctr" rtl="0" fontAlgn="base">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6pPr>
      <a:lvl7pPr marL="914400" algn="ctr" rtl="0" fontAlgn="base">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7pPr>
      <a:lvl8pPr marL="1371600" algn="ctr" rtl="0" fontAlgn="base">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8pPr>
      <a:lvl9pPr marL="1828800" algn="ctr" rtl="0" fontAlgn="base">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ＭＳ Ｐゴシック" panose="020B0600070205080204" pitchFamily="34" charset="-128"/>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ＭＳ Ｐゴシック" panose="020B0600070205080204" pitchFamily="34" charset="-128"/>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tx1"/>
          </a:solidFill>
          <a:latin typeface="+mn-lt"/>
          <a:ea typeface="ＭＳ Ｐゴシック" panose="020B0600070205080204" pitchFamily="34" charset="-128"/>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tx2"/>
          </a:solidFill>
          <a:latin typeface="+mn-lt"/>
          <a:ea typeface="ＭＳ Ｐゴシック" panose="020B0600070205080204" pitchFamily="34" charset="-128"/>
          <a:cs typeface="+mn-cs"/>
        </a:defRPr>
      </a:lvl4pPr>
      <a:lvl5pPr marL="1371600" indent="-228600" algn="l" rtl="0" eaLnBrk="0" fontAlgn="base" hangingPunct="0">
        <a:spcBef>
          <a:spcPct val="20000"/>
        </a:spcBef>
        <a:spcAft>
          <a:spcPct val="0"/>
        </a:spcAft>
        <a:buClr>
          <a:srgbClr val="5F5F5F"/>
        </a:buClr>
        <a:buChar char="•"/>
        <a:defRPr kern="1200">
          <a:solidFill>
            <a:schemeClr val="tx1"/>
          </a:solidFill>
          <a:latin typeface="+mn-lt"/>
          <a:ea typeface="ＭＳ Ｐゴシック" panose="020B0600070205080204" pitchFamily="34"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27" name="Rectangle 15"/>
          <p:cNvSpPr>
            <a:spLocks noChangeArrowheads="1"/>
          </p:cNvSpPr>
          <p:nvPr/>
        </p:nvSpPr>
        <p:spPr bwMode="white">
          <a:xfrm>
            <a:off x="0" y="0"/>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28" name="Rectangle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1029" name="Rectangle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altLang="en-US">
              <a:solidFill>
                <a:prstClr val="black"/>
              </a:solidFill>
              <a:latin typeface="Calibri" panose="020F0502020204030204" pitchFamily="34" charset="0"/>
            </a:endParaRPr>
          </a:p>
        </p:txBody>
      </p:sp>
      <p:sp>
        <p:nvSpPr>
          <p:cNvPr id="9" name="Rectangle 8"/>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4" name="Date Placeholder 13"/>
          <p:cNvSpPr>
            <a:spLocks noGrp="1"/>
          </p:cNvSpPr>
          <p:nvPr>
            <p:ph type="dt" sz="half" idx="2"/>
          </p:nvPr>
        </p:nvSpPr>
        <p:spPr>
          <a:xfrm>
            <a:off x="7721600" y="6405563"/>
            <a:ext cx="40592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smtClean="0">
                <a:solidFill>
                  <a:srgbClr val="FFFFFF"/>
                </a:solidFill>
                <a:latin typeface="Calibri" panose="020F0502020204030204" pitchFamily="34" charset="0"/>
              </a:defRPr>
            </a:lvl1pPr>
          </a:lstStyle>
          <a:p>
            <a:pPr fontAlgn="base">
              <a:spcBef>
                <a:spcPct val="0"/>
              </a:spcBef>
              <a:spcAft>
                <a:spcPct val="0"/>
              </a:spcAft>
              <a:defRPr/>
            </a:pPr>
            <a:fld id="{77CC49F9-7B03-4D7A-A84D-5015CD901005}" type="datetime1">
              <a:rPr lang="en-US">
                <a:ea typeface="ＭＳ Ｐゴシック" panose="020B0600070205080204" pitchFamily="34" charset="-128"/>
              </a:rPr>
              <a:pPr fontAlgn="base">
                <a:spcBef>
                  <a:spcPct val="0"/>
                </a:spcBef>
                <a:spcAft>
                  <a:spcPct val="0"/>
                </a:spcAft>
                <a:defRPr/>
              </a:pPr>
              <a:t>1/31/2020</a:t>
            </a:fld>
            <a:endParaRPr lang="en-US">
              <a:ea typeface="ＭＳ Ｐゴシック" panose="020B0600070205080204" pitchFamily="34" charset="-128"/>
            </a:endParaRPr>
          </a:p>
        </p:txBody>
      </p:sp>
      <p:sp>
        <p:nvSpPr>
          <p:cNvPr id="3" name="Footer Placeholder 2"/>
          <p:cNvSpPr>
            <a:spLocks noGrp="1"/>
          </p:cNvSpPr>
          <p:nvPr>
            <p:ph type="ftr" sz="quarter" idx="3"/>
          </p:nvPr>
        </p:nvSpPr>
        <p:spPr>
          <a:xfrm>
            <a:off x="406400" y="6410325"/>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defRPr>
            </a:lvl1pPr>
          </a:lstStyle>
          <a:p>
            <a:pPr>
              <a:defRPr/>
            </a:pPr>
            <a:endParaRPr lang="en-US"/>
          </a:p>
        </p:txBody>
      </p:sp>
      <p:sp>
        <p:nvSpPr>
          <p:cNvPr id="8" name="Rectangle 7"/>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0" name="Straight Connector 9"/>
          <p:cNvSpPr>
            <a:spLocks noChangeShapeType="1"/>
          </p:cNvSpPr>
          <p:nvPr/>
        </p:nvSpPr>
        <p:spPr bwMode="auto">
          <a:xfrm>
            <a:off x="203200" y="1276350"/>
            <a:ext cx="117776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anose="020B0600070205080204" pitchFamily="34" charset="-128"/>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l 14"/>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11452225" y="6337300"/>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838383"/>
                </a:solidFill>
                <a:latin typeface="Calibri" panose="020F0502020204030204" pitchFamily="34" charset="0"/>
              </a:defRPr>
            </a:lvl1pPr>
          </a:lstStyle>
          <a:p>
            <a:pPr fontAlgn="base">
              <a:spcBef>
                <a:spcPct val="0"/>
              </a:spcBef>
              <a:spcAft>
                <a:spcPct val="0"/>
              </a:spcAft>
              <a:defRPr/>
            </a:pPr>
            <a:fld id="{8027BE35-7927-41F5-93EE-236BD852612B}" type="slidenum">
              <a:rPr lang="en-US">
                <a:ea typeface="ＭＳ Ｐゴシック" panose="020B0600070205080204" pitchFamily="34" charset="-128"/>
              </a:rPr>
              <a:pPr fontAlgn="base">
                <a:spcBef>
                  <a:spcPct val="0"/>
                </a:spcBef>
                <a:spcAft>
                  <a:spcPct val="0"/>
                </a:spcAft>
                <a:defRPr/>
              </a:pPr>
              <a:t>‹#›</a:t>
            </a:fld>
            <a:endParaRPr lang="en-US">
              <a:ea typeface="ＭＳ Ｐゴシック" panose="020B0600070205080204" pitchFamily="34" charset="-128"/>
            </a:endParaRPr>
          </a:p>
        </p:txBody>
      </p:sp>
      <p:sp>
        <p:nvSpPr>
          <p:cNvPr id="1038" name="Title Placeholder 21"/>
          <p:cNvSpPr>
            <a:spLocks noGrp="1"/>
          </p:cNvSpPr>
          <p:nvPr>
            <p:ph type="title"/>
          </p:nvPr>
        </p:nvSpPr>
        <p:spPr bwMode="auto">
          <a:xfrm>
            <a:off x="401638" y="228600"/>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401638"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2679951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300" kern="1200">
          <a:solidFill>
            <a:srgbClr val="838383"/>
          </a:solidFill>
          <a:latin typeface="+mj-lt"/>
          <a:ea typeface="ＭＳ Ｐゴシック" panose="020B0600070205080204" pitchFamily="34" charset="-128"/>
          <a:cs typeface="+mj-cs"/>
        </a:defRPr>
      </a:lvl1pPr>
      <a:lvl2pPr algn="ctr" rtl="0" eaLnBrk="0" fontAlgn="base" hangingPunct="0">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2pPr>
      <a:lvl3pPr algn="ctr" rtl="0" eaLnBrk="0" fontAlgn="base" hangingPunct="0">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3pPr>
      <a:lvl4pPr algn="ctr" rtl="0" eaLnBrk="0" fontAlgn="base" hangingPunct="0">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4pPr>
      <a:lvl5pPr algn="ctr" rtl="0" eaLnBrk="0" fontAlgn="base" hangingPunct="0">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5pPr>
      <a:lvl6pPr marL="457200" algn="ctr" rtl="0" fontAlgn="base">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6pPr>
      <a:lvl7pPr marL="914400" algn="ctr" rtl="0" fontAlgn="base">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7pPr>
      <a:lvl8pPr marL="1371600" algn="ctr" rtl="0" fontAlgn="base">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8pPr>
      <a:lvl9pPr marL="1828800" algn="ctr" rtl="0" fontAlgn="base">
        <a:spcBef>
          <a:spcPct val="0"/>
        </a:spcBef>
        <a:spcAft>
          <a:spcPct val="0"/>
        </a:spcAft>
        <a:defRPr sz="3300">
          <a:solidFill>
            <a:srgbClr val="838383"/>
          </a:solidFill>
          <a:latin typeface="Calibri" panose="020F0502020204030204" pitchFamily="34" charset="0"/>
          <a:ea typeface="ＭＳ Ｐゴシック" panose="020B0600070205080204" pitchFamily="34" charset="-128"/>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ＭＳ Ｐゴシック" panose="020B0600070205080204" pitchFamily="34" charset="-128"/>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ＭＳ Ｐゴシック" panose="020B0600070205080204" pitchFamily="34" charset="-128"/>
          <a:cs typeface="+mn-cs"/>
        </a:defRPr>
      </a:lvl2pPr>
      <a:lvl3pPr marL="822325" indent="-228600" algn="l" rtl="0" eaLnBrk="0" fontAlgn="base" hangingPunct="0">
        <a:spcBef>
          <a:spcPct val="20000"/>
        </a:spcBef>
        <a:spcAft>
          <a:spcPct val="0"/>
        </a:spcAft>
        <a:buClr>
          <a:srgbClr val="969696"/>
        </a:buClr>
        <a:buSzPct val="75000"/>
        <a:buFont typeface="Wingdings 2" panose="05020102010507070707" pitchFamily="18" charset="2"/>
        <a:buChar char=""/>
        <a:defRPr sz="2000" kern="1200">
          <a:solidFill>
            <a:schemeClr val="tx1"/>
          </a:solidFill>
          <a:latin typeface="+mn-lt"/>
          <a:ea typeface="ＭＳ Ｐゴシック" panose="020B0600070205080204" pitchFamily="34" charset="-128"/>
          <a:cs typeface="+mn-cs"/>
        </a:defRPr>
      </a:lvl3pPr>
      <a:lvl4pPr marL="1096963" indent="-228600" algn="l" rtl="0" eaLnBrk="0" fontAlgn="base" hangingPunct="0">
        <a:spcBef>
          <a:spcPct val="20000"/>
        </a:spcBef>
        <a:spcAft>
          <a:spcPct val="0"/>
        </a:spcAft>
        <a:buClr>
          <a:srgbClr val="808080"/>
        </a:buClr>
        <a:buSzPct val="70000"/>
        <a:buFont typeface="Wingdings" panose="05000000000000000000" pitchFamily="2" charset="2"/>
        <a:buChar char=""/>
        <a:defRPr sz="2000" kern="1200">
          <a:solidFill>
            <a:schemeClr val="tx2"/>
          </a:solidFill>
          <a:latin typeface="+mn-lt"/>
          <a:ea typeface="ＭＳ Ｐゴシック" panose="020B0600070205080204" pitchFamily="34" charset="-128"/>
          <a:cs typeface="+mn-cs"/>
        </a:defRPr>
      </a:lvl4pPr>
      <a:lvl5pPr marL="1371600" indent="-228600" algn="l" rtl="0" eaLnBrk="0" fontAlgn="base" hangingPunct="0">
        <a:spcBef>
          <a:spcPct val="20000"/>
        </a:spcBef>
        <a:spcAft>
          <a:spcPct val="0"/>
        </a:spcAft>
        <a:buClr>
          <a:srgbClr val="5F5F5F"/>
        </a:buClr>
        <a:buChar char="•"/>
        <a:defRPr kern="1200">
          <a:solidFill>
            <a:schemeClr val="tx1"/>
          </a:solidFill>
          <a:latin typeface="+mn-lt"/>
          <a:ea typeface="ＭＳ Ｐゴシック" panose="020B0600070205080204" pitchFamily="34"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ers.usda.gov/webdocs/publications/82194/err-224.pdf?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nthony.o@flfpc.or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flfpc.wildaprico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7660" y="0"/>
            <a:ext cx="12191999" cy="1587418"/>
          </a:xfrm>
          <a:prstGeom prst="rect">
            <a:avLst/>
          </a:prstGeom>
          <a:solidFill>
            <a:srgbClr val="8DC73F"/>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smtClean="0">
                <a:solidFill>
                  <a:prstClr val="white"/>
                </a:solidFill>
              </a:rPr>
              <a:t>FOOD POLITICS:</a:t>
            </a:r>
            <a:endParaRPr lang="en-US" sz="4800" b="1" i="1" dirty="0" smtClean="0">
              <a:solidFill>
                <a:prstClr val="white"/>
              </a:solidFill>
            </a:endParaRPr>
          </a:p>
          <a:p>
            <a:pPr algn="ctr">
              <a:defRPr/>
            </a:pPr>
            <a:r>
              <a:rPr lang="en-US" sz="4800" b="1" dirty="0" smtClean="0">
                <a:solidFill>
                  <a:prstClr val="white"/>
                </a:solidFill>
              </a:rPr>
              <a:t> THE ROLE OF POLICY IN THE FOOD SYSTEM</a:t>
            </a:r>
          </a:p>
          <a:p>
            <a:pPr algn="ctr">
              <a:defRPr/>
            </a:pPr>
            <a:endParaRPr lang="en-US" sz="1050" dirty="0">
              <a:solidFill>
                <a:prstClr val="white"/>
              </a:solidFill>
            </a:endParaRPr>
          </a:p>
        </p:txBody>
      </p:sp>
      <p:sp>
        <p:nvSpPr>
          <p:cNvPr id="2" name="Rectangle 1"/>
          <p:cNvSpPr/>
          <p:nvPr/>
        </p:nvSpPr>
        <p:spPr>
          <a:xfrm>
            <a:off x="760485" y="5538552"/>
            <a:ext cx="11448467" cy="523220"/>
          </a:xfrm>
          <a:prstGeom prst="rect">
            <a:avLst/>
          </a:prstGeom>
          <a:noFill/>
          <a:ln w="50800">
            <a:solidFill>
              <a:srgbClr val="0070C0"/>
            </a:solidFill>
          </a:ln>
          <a:effectLst>
            <a:softEdge rad="63500"/>
          </a:effectLst>
        </p:spPr>
        <p:txBody>
          <a:bodyPr wrap="square">
            <a:spAutoFit/>
          </a:bodyPr>
          <a:lstStyle/>
          <a:p>
            <a:pPr algn="ctr"/>
            <a:endParaRPr lang="en-US" sz="2800" b="1" dirty="0">
              <a:solidFill>
                <a:prstClr val="black"/>
              </a:solidFill>
              <a:ea typeface="Times New Roman" panose="02020603050405020304" pitchFamily="18" charset="0"/>
              <a:cs typeface="Aharoni" panose="02010803020104030203"/>
            </a:endParaRPr>
          </a:p>
        </p:txBody>
      </p:sp>
      <p:sp>
        <p:nvSpPr>
          <p:cNvPr id="9" name="Rectangle 8"/>
          <p:cNvSpPr/>
          <p:nvPr/>
        </p:nvSpPr>
        <p:spPr>
          <a:xfrm>
            <a:off x="-1632" y="5334000"/>
            <a:ext cx="12191999" cy="15240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800" b="1" dirty="0">
              <a:solidFill>
                <a:srgbClr val="415CA2"/>
              </a:solidFill>
              <a:ea typeface="Times New Roman" panose="02020603050405020304" pitchFamily="18" charset="0"/>
              <a:cs typeface="Aharoni" panose="02010803020104030203"/>
            </a:endParaRPr>
          </a:p>
        </p:txBody>
      </p:sp>
      <p:sp>
        <p:nvSpPr>
          <p:cNvPr id="11" name="TextBox 10"/>
          <p:cNvSpPr txBox="1"/>
          <p:nvPr/>
        </p:nvSpPr>
        <p:spPr>
          <a:xfrm>
            <a:off x="2209800" y="5301201"/>
            <a:ext cx="7463710" cy="1508105"/>
          </a:xfrm>
          <a:prstGeom prst="rect">
            <a:avLst/>
          </a:prstGeom>
          <a:noFill/>
        </p:spPr>
        <p:txBody>
          <a:bodyPr wrap="none" rtlCol="0">
            <a:spAutoFit/>
          </a:bodyPr>
          <a:lstStyle/>
          <a:p>
            <a:pPr algn="ctr"/>
            <a:r>
              <a:rPr lang="en-US" sz="3200" b="1" dirty="0" smtClean="0">
                <a:solidFill>
                  <a:prstClr val="black">
                    <a:lumMod val="65000"/>
                    <a:lumOff val="35000"/>
                  </a:prstClr>
                </a:solidFill>
                <a:ea typeface="Times New Roman" panose="02020603050405020304" pitchFamily="18" charset="0"/>
                <a:cs typeface="Aharoni" panose="02010803020104030203"/>
              </a:rPr>
              <a:t>Anthony Olivieri, MURP </a:t>
            </a:r>
          </a:p>
          <a:p>
            <a:pPr algn="ctr"/>
            <a:r>
              <a:rPr lang="en-US" sz="3200" b="1" dirty="0" smtClean="0">
                <a:solidFill>
                  <a:prstClr val="black">
                    <a:lumMod val="65000"/>
                    <a:lumOff val="35000"/>
                  </a:prstClr>
                </a:solidFill>
                <a:ea typeface="Times New Roman" panose="02020603050405020304" pitchFamily="18" charset="0"/>
                <a:cs typeface="Aharoni" panose="02010803020104030203"/>
              </a:rPr>
              <a:t>Board member, Florida Food Policy Council</a:t>
            </a:r>
          </a:p>
          <a:p>
            <a:pPr algn="ctr"/>
            <a:r>
              <a:rPr lang="en-US" sz="2800" dirty="0">
                <a:solidFill>
                  <a:prstClr val="black">
                    <a:lumMod val="65000"/>
                    <a:lumOff val="35000"/>
                  </a:prstClr>
                </a:solidFill>
                <a:ea typeface="Times New Roman" panose="02020603050405020304" pitchFamily="18" charset="0"/>
                <a:cs typeface="Aharoni" panose="02010803020104030203"/>
              </a:rPr>
              <a:t>Florida Food Forum, </a:t>
            </a:r>
            <a:r>
              <a:rPr lang="en-US" sz="2800" dirty="0" smtClean="0">
                <a:solidFill>
                  <a:prstClr val="black">
                    <a:lumMod val="65000"/>
                    <a:lumOff val="35000"/>
                  </a:prstClr>
                </a:solidFill>
                <a:ea typeface="Times New Roman" panose="02020603050405020304" pitchFamily="18" charset="0"/>
                <a:cs typeface="Aharoni" panose="02010803020104030203"/>
              </a:rPr>
              <a:t>January 31st, 2020</a:t>
            </a:r>
            <a:endParaRPr lang="en-US" sz="2800" dirty="0">
              <a:solidFill>
                <a:prstClr val="black">
                  <a:lumMod val="65000"/>
                  <a:lumOff val="35000"/>
                </a:prstClr>
              </a:solidFill>
            </a:endParaRPr>
          </a:p>
        </p:txBody>
      </p:sp>
      <p:pic>
        <p:nvPicPr>
          <p:cNvPr id="4" name="Picture 3"/>
          <p:cNvPicPr>
            <a:picLocks noChangeAspect="1"/>
          </p:cNvPicPr>
          <p:nvPr/>
        </p:nvPicPr>
        <p:blipFill>
          <a:blip r:embed="rId3"/>
          <a:stretch>
            <a:fillRect/>
          </a:stretch>
        </p:blipFill>
        <p:spPr>
          <a:xfrm>
            <a:off x="9050940" y="2181292"/>
            <a:ext cx="2638829" cy="2924108"/>
          </a:xfrm>
          <a:prstGeom prst="rect">
            <a:avLst/>
          </a:prstGeom>
        </p:spPr>
      </p:pic>
      <p:pic>
        <p:nvPicPr>
          <p:cNvPr id="5" name="Picture 4"/>
          <p:cNvPicPr>
            <a:picLocks noChangeAspect="1"/>
          </p:cNvPicPr>
          <p:nvPr/>
        </p:nvPicPr>
        <p:blipFill>
          <a:blip r:embed="rId4"/>
          <a:stretch>
            <a:fillRect/>
          </a:stretch>
        </p:blipFill>
        <p:spPr>
          <a:xfrm>
            <a:off x="152400" y="2473741"/>
            <a:ext cx="2706949" cy="2332025"/>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4732" t="12668" r="16480"/>
          <a:stretch/>
        </p:blipFill>
        <p:spPr>
          <a:xfrm>
            <a:off x="3048000" y="1819321"/>
            <a:ext cx="5187058" cy="3438479"/>
          </a:xfrm>
          <a:prstGeom prst="rect">
            <a:avLst/>
          </a:prstGeom>
        </p:spPr>
      </p:pic>
    </p:spTree>
    <p:extLst>
      <p:ext uri="{BB962C8B-B14F-4D97-AF65-F5344CB8AC3E}">
        <p14:creationId xmlns:p14="http://schemas.microsoft.com/office/powerpoint/2010/main" val="2141430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1" descr="1307"/>
          <p:cNvPicPr>
            <a:picLocks noGrp="1" noChangeAspect="1" noChangeArrowheads="1"/>
          </p:cNvPicPr>
          <p:nvPr>
            <p:ph idx="1"/>
          </p:nvPr>
        </p:nvPicPr>
        <p:blipFill rotWithShape="1">
          <a:blip r:embed="rId3" cstate="print"/>
          <a:srcRect b="6645"/>
          <a:stretch/>
        </p:blipFill>
        <p:spPr bwMode="auto">
          <a:xfrm>
            <a:off x="794056" y="990600"/>
            <a:ext cx="10110602" cy="3124200"/>
          </a:xfrm>
          <a:prstGeom prst="rect">
            <a:avLst/>
          </a:prstGeom>
          <a:noFill/>
          <a:ln w="9525">
            <a:noFill/>
            <a:miter lim="800000"/>
            <a:headEnd/>
            <a:tailEnd/>
          </a:ln>
        </p:spPr>
      </p:pic>
      <p:sp>
        <p:nvSpPr>
          <p:cNvPr id="6" name="Rectangle 5"/>
          <p:cNvSpPr/>
          <p:nvPr/>
        </p:nvSpPr>
        <p:spPr>
          <a:xfrm>
            <a:off x="1739322" y="4151376"/>
            <a:ext cx="9144000" cy="2800767"/>
          </a:xfrm>
          <a:prstGeom prst="rect">
            <a:avLst/>
          </a:prstGeom>
        </p:spPr>
        <p:txBody>
          <a:bodyPr wrap="square">
            <a:spAutoFit/>
          </a:bodyPr>
          <a:lstStyle/>
          <a:p>
            <a:pPr marL="342900" indent="-342900">
              <a:buFont typeface="Arial" panose="020B0604020202020204" pitchFamily="34" charset="0"/>
              <a:buChar char="•"/>
            </a:pPr>
            <a:r>
              <a:rPr lang="en-US" sz="2400" dirty="0"/>
              <a:t>Industrial Food System: 10 units of Energy </a:t>
            </a:r>
            <a:r>
              <a:rPr lang="en-US" sz="2400" dirty="0">
                <a:sym typeface="Wingdings" pitchFamily="2" charset="2"/>
              </a:rPr>
              <a:t> 1 Calorie</a:t>
            </a:r>
          </a:p>
          <a:p>
            <a:pPr marL="342900" indent="-342900">
              <a:buFont typeface="Arial" panose="020B0604020202020204" pitchFamily="34" charset="0"/>
              <a:buChar char="•"/>
            </a:pPr>
            <a:r>
              <a:rPr lang="en-US" sz="2400" dirty="0">
                <a:sym typeface="Wingdings" pitchFamily="2" charset="2"/>
              </a:rPr>
              <a:t>About 400 gallons of oil per American for 3,600 calories of </a:t>
            </a:r>
            <a:r>
              <a:rPr lang="en-US" sz="2400" dirty="0" smtClean="0">
                <a:sym typeface="Wingdings" pitchFamily="2" charset="2"/>
              </a:rPr>
              <a:t>food. </a:t>
            </a:r>
            <a:endParaRPr lang="en-US" sz="2400" dirty="0">
              <a:sym typeface="Wingdings" pitchFamily="2" charset="2"/>
            </a:endParaRPr>
          </a:p>
          <a:p>
            <a:pPr marL="342900" indent="-342900">
              <a:buFont typeface="Arial" panose="020B0604020202020204" pitchFamily="34" charset="0"/>
              <a:buChar char="•"/>
            </a:pPr>
            <a:r>
              <a:rPr lang="en-US" sz="2400" dirty="0">
                <a:sym typeface="Wingdings" pitchFamily="2" charset="2"/>
              </a:rPr>
              <a:t>About 20 minutes of labor to acquire food with oil.</a:t>
            </a:r>
          </a:p>
          <a:p>
            <a:pPr marL="342900" indent="-342900">
              <a:buFont typeface="Arial" panose="020B0604020202020204" pitchFamily="34" charset="0"/>
              <a:buChar char="•"/>
            </a:pPr>
            <a:r>
              <a:rPr lang="en-US" sz="2400" dirty="0">
                <a:sym typeface="Wingdings" pitchFamily="2" charset="2"/>
              </a:rPr>
              <a:t>Without Oil=3 Weeks of labor from each person. </a:t>
            </a:r>
            <a:endParaRPr lang="en-US" sz="2400" dirty="0">
              <a:solidFill>
                <a:srgbClr val="FF0000"/>
              </a:solidFill>
              <a:sym typeface="Wingdings" pitchFamily="2" charset="2"/>
            </a:endParaRPr>
          </a:p>
          <a:p>
            <a:pPr marL="342900" indent="-342900">
              <a:buFont typeface="Arial" panose="020B0604020202020204" pitchFamily="34" charset="0"/>
              <a:buChar char="•"/>
            </a:pPr>
            <a:r>
              <a:rPr lang="en-US" sz="2400" dirty="0">
                <a:solidFill>
                  <a:srgbClr val="FF0000"/>
                </a:solidFill>
                <a:sym typeface="Wingdings" pitchFamily="2" charset="2"/>
              </a:rPr>
              <a:t>Agroecology: 5 units of energy100 units of food energy </a:t>
            </a:r>
            <a:endParaRPr lang="en-US" sz="2400" dirty="0" smtClean="0">
              <a:solidFill>
                <a:srgbClr val="FF0000"/>
              </a:solidFill>
              <a:sym typeface="Wingdings" pitchFamily="2" charset="2"/>
            </a:endParaRPr>
          </a:p>
          <a:p>
            <a:endParaRPr lang="en-US" dirty="0">
              <a:solidFill>
                <a:srgbClr val="FF0000"/>
              </a:solidFill>
              <a:sym typeface="Wingdings" pitchFamily="2" charset="2"/>
            </a:endParaRPr>
          </a:p>
          <a:p>
            <a:r>
              <a:rPr lang="en-US" sz="2000" dirty="0" smtClean="0">
                <a:sym typeface="Wingdings" pitchFamily="2" charset="2"/>
              </a:rPr>
              <a:t>(</a:t>
            </a:r>
            <a:r>
              <a:rPr lang="it-IT" sz="2000" dirty="0">
                <a:sym typeface="Wingdings" pitchFamily="2" charset="2"/>
              </a:rPr>
              <a:t>Giampietro &amp; Pimentel, 1993; Shiva, </a:t>
            </a:r>
            <a:r>
              <a:rPr lang="it-IT" sz="2000" dirty="0" smtClean="0">
                <a:sym typeface="Wingdings" pitchFamily="2" charset="2"/>
              </a:rPr>
              <a:t>2005</a:t>
            </a:r>
            <a:r>
              <a:rPr lang="it-IT" sz="2000" dirty="0">
                <a:sym typeface="Wingdings" pitchFamily="2" charset="2"/>
              </a:rPr>
              <a:t>;</a:t>
            </a:r>
            <a:r>
              <a:rPr lang="it-IT" sz="2000" dirty="0" smtClean="0">
                <a:sym typeface="Wingdings" pitchFamily="2" charset="2"/>
              </a:rPr>
              <a:t>, Pfeiffer</a:t>
            </a:r>
            <a:r>
              <a:rPr lang="it-IT" sz="2000" dirty="0">
                <a:sym typeface="Wingdings" pitchFamily="2" charset="2"/>
              </a:rPr>
              <a:t>, </a:t>
            </a:r>
            <a:r>
              <a:rPr lang="it-IT" sz="2000" dirty="0" smtClean="0">
                <a:sym typeface="Wingdings" pitchFamily="2" charset="2"/>
              </a:rPr>
              <a:t>2006</a:t>
            </a:r>
            <a:r>
              <a:rPr lang="en-US" sz="2000" dirty="0" smtClean="0">
                <a:sym typeface="Wingdings" pitchFamily="2" charset="2"/>
              </a:rPr>
              <a:t>; </a:t>
            </a:r>
            <a:r>
              <a:rPr lang="en-US" sz="2000" dirty="0">
                <a:sym typeface="Wingdings" pitchFamily="2" charset="2"/>
                <a:hlinkClick r:id="rId4"/>
              </a:rPr>
              <a:t>USDA ERS, 2017 </a:t>
            </a:r>
            <a:r>
              <a:rPr lang="en-US" sz="2000" dirty="0">
                <a:sym typeface="Wingdings" pitchFamily="2" charset="2"/>
              </a:rPr>
              <a:t>)</a:t>
            </a:r>
          </a:p>
          <a:p>
            <a:endParaRPr lang="en-US" dirty="0"/>
          </a:p>
        </p:txBody>
      </p:sp>
      <p:sp>
        <p:nvSpPr>
          <p:cNvPr id="8" name="Title 1"/>
          <p:cNvSpPr txBox="1">
            <a:spLocks/>
          </p:cNvSpPr>
          <p:nvPr/>
        </p:nvSpPr>
        <p:spPr>
          <a:xfrm>
            <a:off x="0" y="48768"/>
            <a:ext cx="12224655" cy="838200"/>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dirty="0">
                <a:solidFill>
                  <a:schemeClr val="bg1"/>
                </a:solidFill>
              </a:rPr>
              <a:t>The Food System: Who is eating Whom?</a:t>
            </a:r>
            <a:endParaRPr lang="en-US" sz="4000" b="1" dirty="0" smtClean="0">
              <a:solidFill>
                <a:prstClr val="white"/>
              </a:solidFill>
            </a:endParaRPr>
          </a:p>
        </p:txBody>
      </p:sp>
      <p:sp>
        <p:nvSpPr>
          <p:cNvPr id="3" name="TextBox 2"/>
          <p:cNvSpPr txBox="1"/>
          <p:nvPr/>
        </p:nvSpPr>
        <p:spPr>
          <a:xfrm>
            <a:off x="1600200" y="3188208"/>
            <a:ext cx="466794" cy="369332"/>
          </a:xfrm>
          <a:prstGeom prst="rect">
            <a:avLst/>
          </a:prstGeom>
          <a:solidFill>
            <a:srgbClr val="E87F00"/>
          </a:solidFill>
        </p:spPr>
        <p:txBody>
          <a:bodyPr wrap="none" rtlCol="0">
            <a:spAutoFit/>
          </a:bodyPr>
          <a:lstStyle/>
          <a:p>
            <a:r>
              <a:rPr lang="en-US" b="1" dirty="0" smtClean="0"/>
              <a:t>4%</a:t>
            </a:r>
            <a:endParaRPr lang="en-US" b="1" dirty="0"/>
          </a:p>
        </p:txBody>
      </p:sp>
      <p:sp>
        <p:nvSpPr>
          <p:cNvPr id="9" name="TextBox 8"/>
          <p:cNvSpPr txBox="1"/>
          <p:nvPr/>
        </p:nvSpPr>
        <p:spPr>
          <a:xfrm>
            <a:off x="3124200" y="3188208"/>
            <a:ext cx="466794" cy="369332"/>
          </a:xfrm>
          <a:prstGeom prst="rect">
            <a:avLst/>
          </a:prstGeom>
          <a:solidFill>
            <a:srgbClr val="FED830"/>
          </a:solidFill>
        </p:spPr>
        <p:txBody>
          <a:bodyPr wrap="none" rtlCol="0">
            <a:spAutoFit/>
          </a:bodyPr>
          <a:lstStyle/>
          <a:p>
            <a:r>
              <a:rPr lang="en-US" b="1" dirty="0" smtClean="0"/>
              <a:t>2%</a:t>
            </a:r>
            <a:endParaRPr lang="en-US" b="1" dirty="0"/>
          </a:p>
        </p:txBody>
      </p:sp>
      <p:sp>
        <p:nvSpPr>
          <p:cNvPr id="10" name="TextBox 9"/>
          <p:cNvSpPr txBox="1"/>
          <p:nvPr/>
        </p:nvSpPr>
        <p:spPr>
          <a:xfrm>
            <a:off x="5181600" y="3188208"/>
            <a:ext cx="466794" cy="369332"/>
          </a:xfrm>
          <a:prstGeom prst="rect">
            <a:avLst/>
          </a:prstGeom>
          <a:solidFill>
            <a:srgbClr val="B0D9AD"/>
          </a:solidFill>
        </p:spPr>
        <p:txBody>
          <a:bodyPr wrap="none" rtlCol="0">
            <a:spAutoFit/>
          </a:bodyPr>
          <a:lstStyle/>
          <a:p>
            <a:r>
              <a:rPr lang="en-US" b="1" dirty="0" smtClean="0"/>
              <a:t>6%</a:t>
            </a:r>
            <a:endParaRPr lang="en-US" b="1" dirty="0"/>
          </a:p>
        </p:txBody>
      </p:sp>
      <p:sp>
        <p:nvSpPr>
          <p:cNvPr id="11" name="TextBox 10"/>
          <p:cNvSpPr txBox="1"/>
          <p:nvPr/>
        </p:nvSpPr>
        <p:spPr>
          <a:xfrm>
            <a:off x="8043129" y="3188208"/>
            <a:ext cx="466794" cy="369332"/>
          </a:xfrm>
          <a:prstGeom prst="rect">
            <a:avLst/>
          </a:prstGeom>
          <a:solidFill>
            <a:srgbClr val="A8A0D1"/>
          </a:solidFill>
        </p:spPr>
        <p:txBody>
          <a:bodyPr wrap="none" rtlCol="0">
            <a:spAutoFit/>
          </a:bodyPr>
          <a:lstStyle/>
          <a:p>
            <a:r>
              <a:rPr lang="en-US" b="1" dirty="0" smtClean="0"/>
              <a:t>5%</a:t>
            </a:r>
            <a:endParaRPr lang="en-US" b="1" dirty="0"/>
          </a:p>
        </p:txBody>
      </p:sp>
      <p:sp>
        <p:nvSpPr>
          <p:cNvPr id="12" name="TextBox 11"/>
          <p:cNvSpPr txBox="1"/>
          <p:nvPr/>
        </p:nvSpPr>
        <p:spPr>
          <a:xfrm>
            <a:off x="9677400" y="2450329"/>
            <a:ext cx="2173225" cy="1631216"/>
          </a:xfrm>
          <a:prstGeom prst="rect">
            <a:avLst/>
          </a:prstGeom>
          <a:solidFill>
            <a:srgbClr val="FFFF00"/>
          </a:solidFill>
        </p:spPr>
        <p:txBody>
          <a:bodyPr wrap="square" rtlCol="0">
            <a:spAutoFit/>
          </a:bodyPr>
          <a:lstStyle/>
          <a:p>
            <a:r>
              <a:rPr lang="en-US" sz="2500" b="1" dirty="0" smtClean="0"/>
              <a:t>17% of TOTAL U.S. </a:t>
            </a:r>
          </a:p>
          <a:p>
            <a:r>
              <a:rPr lang="en-US" sz="2500" b="1" dirty="0" smtClean="0"/>
              <a:t>Commercial energy use</a:t>
            </a:r>
          </a:p>
        </p:txBody>
      </p:sp>
    </p:spTree>
    <p:extLst>
      <p:ext uri="{BB962C8B-B14F-4D97-AF65-F5344CB8AC3E}">
        <p14:creationId xmlns:p14="http://schemas.microsoft.com/office/powerpoint/2010/main" val="27861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828800" y="1219200"/>
            <a:ext cx="8503920" cy="4572000"/>
          </a:xfrm>
        </p:spPr>
        <p:txBody>
          <a:bodyPr>
            <a:normAutofit fontScale="85000" lnSpcReduction="20000"/>
          </a:bodyPr>
          <a:lstStyle/>
          <a:p>
            <a:r>
              <a:rPr lang="en-US" sz="3100" dirty="0"/>
              <a:t>40-50% of the Earth‘s land surface manipulated for agricultural production.</a:t>
            </a:r>
          </a:p>
          <a:p>
            <a:endParaRPr lang="en-US" sz="900" dirty="0"/>
          </a:p>
          <a:p>
            <a:r>
              <a:rPr lang="en-US" sz="3100" dirty="0"/>
              <a:t>13%-20% of global greenhouse </a:t>
            </a:r>
            <a:r>
              <a:rPr lang="en-US" sz="3100" dirty="0" smtClean="0"/>
              <a:t>gases from the food system. </a:t>
            </a:r>
            <a:endParaRPr lang="en-US" sz="3100" dirty="0"/>
          </a:p>
          <a:p>
            <a:endParaRPr lang="en-US" sz="900" dirty="0"/>
          </a:p>
          <a:p>
            <a:r>
              <a:rPr lang="en-US" sz="3100" dirty="0"/>
              <a:t>Average of 4.2 million acres of Amazonian rainforest are cleared a year for commodities like soybeans and beef.</a:t>
            </a:r>
          </a:p>
          <a:p>
            <a:endParaRPr lang="en-US" sz="900" dirty="0"/>
          </a:p>
          <a:p>
            <a:r>
              <a:rPr lang="en-US" sz="3100" dirty="0"/>
              <a:t>85% of U.S. fresh water consumption.</a:t>
            </a:r>
          </a:p>
          <a:p>
            <a:endParaRPr lang="en-US" sz="900" dirty="0"/>
          </a:p>
          <a:p>
            <a:r>
              <a:rPr lang="en-US" sz="3100" dirty="0"/>
              <a:t>2 million acres of U.S. top soil eroded each year </a:t>
            </a:r>
            <a:r>
              <a:rPr lang="en-US" sz="2800" dirty="0"/>
              <a:t>(3,125 ) square miles.</a:t>
            </a:r>
          </a:p>
          <a:p>
            <a:endParaRPr lang="en-US" sz="900" dirty="0"/>
          </a:p>
          <a:p>
            <a:r>
              <a:rPr lang="en-US" sz="3100" dirty="0">
                <a:solidFill>
                  <a:srgbClr val="FF0000"/>
                </a:solidFill>
              </a:rPr>
              <a:t>Genetic Erosion: </a:t>
            </a:r>
            <a:r>
              <a:rPr lang="en-US" sz="3100" dirty="0" smtClean="0">
                <a:solidFill>
                  <a:srgbClr val="FF0000"/>
                </a:solidFill>
              </a:rPr>
              <a:t>Only  </a:t>
            </a:r>
            <a:r>
              <a:rPr lang="en-US" sz="3100" dirty="0">
                <a:solidFill>
                  <a:srgbClr val="FF0000"/>
                </a:solidFill>
              </a:rPr>
              <a:t>150 out 7,000 edible plant species considered commercially viable = 60% of our </a:t>
            </a:r>
            <a:r>
              <a:rPr lang="en-US" sz="3100" dirty="0" smtClean="0">
                <a:solidFill>
                  <a:srgbClr val="FF0000"/>
                </a:solidFill>
              </a:rPr>
              <a:t>calories.</a:t>
            </a:r>
            <a:r>
              <a:rPr lang="en-US" sz="3100" dirty="0" smtClean="0"/>
              <a:t>  </a:t>
            </a:r>
            <a:r>
              <a:rPr lang="en-US" sz="2100" dirty="0"/>
              <a:t>(</a:t>
            </a:r>
            <a:r>
              <a:rPr lang="en-US" sz="2100" dirty="0" err="1"/>
              <a:t>Thrupp</a:t>
            </a:r>
            <a:r>
              <a:rPr lang="en-US" sz="2100" dirty="0"/>
              <a:t>, 2000, p. 269)</a:t>
            </a:r>
          </a:p>
        </p:txBody>
      </p:sp>
      <p:sp>
        <p:nvSpPr>
          <p:cNvPr id="4" name="Rectangle 3"/>
          <p:cNvSpPr/>
          <p:nvPr/>
        </p:nvSpPr>
        <p:spPr>
          <a:xfrm>
            <a:off x="1524000" y="6181344"/>
            <a:ext cx="8610600" cy="400110"/>
          </a:xfrm>
          <a:prstGeom prst="rect">
            <a:avLst/>
          </a:prstGeom>
        </p:spPr>
        <p:txBody>
          <a:bodyPr wrap="square">
            <a:spAutoFit/>
          </a:bodyPr>
          <a:lstStyle/>
          <a:p>
            <a:r>
              <a:rPr lang="en-US" sz="2000" dirty="0"/>
              <a:t>(Berry, 1986; Shiva, 2000; Pfeiffer, 2006; Pimentel et al., 2008; </a:t>
            </a:r>
            <a:r>
              <a:rPr lang="en-US" sz="2000" dirty="0" smtClean="0"/>
              <a:t>Steel</a:t>
            </a:r>
            <a:r>
              <a:rPr lang="en-US" sz="2000" dirty="0"/>
              <a:t>, 2009) </a:t>
            </a:r>
          </a:p>
        </p:txBody>
      </p:sp>
      <p:sp>
        <p:nvSpPr>
          <p:cNvPr id="5" name="Title 1"/>
          <p:cNvSpPr txBox="1">
            <a:spLocks/>
          </p:cNvSpPr>
          <p:nvPr/>
        </p:nvSpPr>
        <p:spPr>
          <a:xfrm>
            <a:off x="21772" y="0"/>
            <a:ext cx="12224655" cy="838200"/>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b="1" dirty="0" smtClean="0">
                <a:solidFill>
                  <a:schemeClr val="bg1"/>
                </a:solidFill>
              </a:rPr>
              <a:t>Food System Enviro-Bio Impacts</a:t>
            </a:r>
            <a:endParaRPr lang="en-US" sz="4000" b="1" dirty="0" smtClean="0">
              <a:solidFill>
                <a:prstClr val="white"/>
              </a:solidFill>
            </a:endParaRPr>
          </a:p>
        </p:txBody>
      </p:sp>
    </p:spTree>
    <p:extLst>
      <p:ext uri="{BB962C8B-B14F-4D97-AF65-F5344CB8AC3E}">
        <p14:creationId xmlns:p14="http://schemas.microsoft.com/office/powerpoint/2010/main" val="28980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3B492B-A93E-4910-ADB6-1DF10A6FA3C2}" type="slidenum">
              <a:rPr lang="en-US" smtClean="0"/>
              <a:pPr/>
              <a:t>12</a:t>
            </a:fld>
            <a:endParaRPr lang="en-US" dirty="0"/>
          </a:p>
        </p:txBody>
      </p:sp>
      <p:sp>
        <p:nvSpPr>
          <p:cNvPr id="9" name="Title 1"/>
          <p:cNvSpPr txBox="1">
            <a:spLocks/>
          </p:cNvSpPr>
          <p:nvPr/>
        </p:nvSpPr>
        <p:spPr>
          <a:xfrm>
            <a:off x="0" y="48768"/>
            <a:ext cx="12224655" cy="838200"/>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b="1" dirty="0" smtClean="0">
                <a:solidFill>
                  <a:prstClr val="white"/>
                </a:solidFill>
              </a:rPr>
              <a:t>What is a  Community Food System?</a:t>
            </a:r>
          </a:p>
        </p:txBody>
      </p:sp>
      <p:sp>
        <p:nvSpPr>
          <p:cNvPr id="8" name="Content Placeholder 2"/>
          <p:cNvSpPr txBox="1">
            <a:spLocks/>
          </p:cNvSpPr>
          <p:nvPr/>
        </p:nvSpPr>
        <p:spPr>
          <a:xfrm>
            <a:off x="7062216" y="1487253"/>
            <a:ext cx="5096256" cy="4586084"/>
          </a:xfrm>
          <a:prstGeom prst="rect">
            <a:avLst/>
          </a:prstGeom>
          <a:noFill/>
          <a:ln>
            <a:noFill/>
          </a:ln>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dirty="0" smtClean="0">
                <a:solidFill>
                  <a:schemeClr val="accent6">
                    <a:lumMod val="50000"/>
                  </a:schemeClr>
                </a:solidFill>
              </a:rPr>
              <a:t>“The integration of sustainable food production, processing, distribution and consumption to enhance the environmental, economic, and social and nutritional health of a particular place. ” </a:t>
            </a:r>
          </a:p>
          <a:p>
            <a:pPr marL="0" indent="0">
              <a:buNone/>
            </a:pPr>
            <a:endParaRPr lang="en-US" sz="1600" i="1" dirty="0" smtClean="0">
              <a:solidFill>
                <a:schemeClr val="accent6">
                  <a:lumMod val="50000"/>
                </a:schemeClr>
              </a:solidFill>
            </a:endParaRPr>
          </a:p>
          <a:p>
            <a:pPr marL="0" indent="0">
              <a:buNone/>
            </a:pPr>
            <a:r>
              <a:rPr lang="en-US" sz="1600" i="1" dirty="0" err="1" smtClean="0">
                <a:solidFill>
                  <a:schemeClr val="accent6">
                    <a:lumMod val="50000"/>
                  </a:schemeClr>
                </a:solidFill>
              </a:rPr>
              <a:t>Feenstra</a:t>
            </a:r>
            <a:r>
              <a:rPr lang="en-US" sz="1600" i="1" dirty="0" smtClean="0">
                <a:solidFill>
                  <a:schemeClr val="accent6">
                    <a:lumMod val="50000"/>
                  </a:schemeClr>
                </a:solidFill>
              </a:rPr>
              <a:t> (2001, p. 100) and  Garrett (1999, p. 2)</a:t>
            </a:r>
          </a:p>
          <a:p>
            <a:pPr marL="0" indent="0">
              <a:buFont typeface="Wingdings 2"/>
              <a:buNone/>
            </a:pPr>
            <a:endParaRPr lang="en-US" sz="2400" i="1" dirty="0" smtClean="0">
              <a:solidFill>
                <a:schemeClr val="accent6">
                  <a:lumMod val="50000"/>
                </a:schemeClr>
              </a:solidFill>
            </a:endParaRPr>
          </a:p>
        </p:txBody>
      </p:sp>
      <p:sp>
        <p:nvSpPr>
          <p:cNvPr id="3" name="Rectangle 2"/>
          <p:cNvSpPr/>
          <p:nvPr/>
        </p:nvSpPr>
        <p:spPr>
          <a:xfrm>
            <a:off x="6943344" y="6396335"/>
            <a:ext cx="4797552" cy="461665"/>
          </a:xfrm>
          <a:prstGeom prst="rect">
            <a:avLst/>
          </a:prstGeom>
        </p:spPr>
        <p:txBody>
          <a:bodyPr wrap="square">
            <a:spAutoFit/>
          </a:bodyPr>
          <a:lstStyle/>
          <a:p>
            <a:r>
              <a:rPr lang="en-US" sz="1200" i="1" dirty="0" smtClean="0">
                <a:solidFill>
                  <a:srgbClr val="351D0D"/>
                </a:solidFill>
                <a:latin typeface="Questrial"/>
              </a:rPr>
              <a:t>Graphic: Adapted </a:t>
            </a:r>
            <a:r>
              <a:rPr lang="en-US" sz="1200" i="1" dirty="0">
                <a:solidFill>
                  <a:srgbClr val="351D0D"/>
                </a:solidFill>
                <a:latin typeface="Questrial"/>
              </a:rPr>
              <a:t>from the CS Mott Group at Michigan State University</a:t>
            </a:r>
            <a:endParaRPr lang="en-US" sz="1200" dirty="0"/>
          </a:p>
        </p:txBody>
      </p:sp>
      <p:pic>
        <p:nvPicPr>
          <p:cNvPr id="10" name="Picture 3" descr="RevisedFoodSystemPhases.jpg"/>
          <p:cNvPicPr>
            <a:picLocks noChangeAspect="1"/>
          </p:cNvPicPr>
          <p:nvPr/>
        </p:nvPicPr>
        <p:blipFill>
          <a:blip r:embed="rId3" cstate="print"/>
          <a:srcRect t="5556" b="6667"/>
          <a:stretch>
            <a:fillRect/>
          </a:stretch>
        </p:blipFill>
        <p:spPr bwMode="auto">
          <a:xfrm>
            <a:off x="192156" y="1221906"/>
            <a:ext cx="6665844" cy="5116778"/>
          </a:xfrm>
          <a:prstGeom prst="rect">
            <a:avLst/>
          </a:prstGeom>
          <a:noFill/>
          <a:ln w="9525">
            <a:noFill/>
            <a:miter lim="800000"/>
            <a:headEnd/>
            <a:tailEnd/>
          </a:ln>
        </p:spPr>
      </p:pic>
    </p:spTree>
    <p:extLst>
      <p:ext uri="{BB962C8B-B14F-4D97-AF65-F5344CB8AC3E}">
        <p14:creationId xmlns:p14="http://schemas.microsoft.com/office/powerpoint/2010/main" val="2493554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3B492B-A93E-4910-ADB6-1DF10A6FA3C2}" type="slidenum">
              <a:rPr lang="en-US" smtClean="0"/>
              <a:pPr/>
              <a:t>13</a:t>
            </a:fld>
            <a:endParaRPr lang="en-US" dirty="0"/>
          </a:p>
        </p:txBody>
      </p:sp>
      <p:sp>
        <p:nvSpPr>
          <p:cNvPr id="5" name="Title 1"/>
          <p:cNvSpPr txBox="1">
            <a:spLocks/>
          </p:cNvSpPr>
          <p:nvPr/>
        </p:nvSpPr>
        <p:spPr>
          <a:xfrm>
            <a:off x="-23510" y="40944"/>
            <a:ext cx="12224654" cy="796747"/>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b="1" dirty="0" smtClean="0">
                <a:solidFill>
                  <a:prstClr val="white"/>
                </a:solidFill>
              </a:rPr>
              <a:t>LAND Anchors Food </a:t>
            </a:r>
            <a:r>
              <a:rPr lang="en-US" sz="4000" b="1" dirty="0" smtClean="0">
                <a:solidFill>
                  <a:prstClr val="white"/>
                </a:solidFill>
              </a:rPr>
              <a:t>Policy! </a:t>
            </a:r>
            <a:endParaRPr lang="en-US" sz="4000" b="1" dirty="0">
              <a:solidFill>
                <a:prstClr val="white"/>
              </a:solidFill>
            </a:endParaRPr>
          </a:p>
        </p:txBody>
      </p:sp>
      <p:pic>
        <p:nvPicPr>
          <p:cNvPr id="7" name="Picture 6"/>
          <p:cNvPicPr>
            <a:picLocks noChangeAspect="1"/>
          </p:cNvPicPr>
          <p:nvPr/>
        </p:nvPicPr>
        <p:blipFill rotWithShape="1">
          <a:blip r:embed="rId3"/>
          <a:srcRect t="1279" b="2122"/>
          <a:stretch/>
        </p:blipFill>
        <p:spPr>
          <a:xfrm>
            <a:off x="325915" y="914400"/>
            <a:ext cx="5410200" cy="5791200"/>
          </a:xfrm>
          <a:prstGeom prst="rect">
            <a:avLst/>
          </a:prstGeom>
        </p:spPr>
      </p:pic>
      <p:sp>
        <p:nvSpPr>
          <p:cNvPr id="17" name="7-Point Star 16"/>
          <p:cNvSpPr/>
          <p:nvPr/>
        </p:nvSpPr>
        <p:spPr>
          <a:xfrm>
            <a:off x="1347313" y="2312332"/>
            <a:ext cx="3352800" cy="3200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Land</a:t>
            </a:r>
          </a:p>
          <a:p>
            <a:pPr algn="ctr"/>
            <a:r>
              <a:rPr lang="en-US" sz="4000" b="1" dirty="0" smtClean="0"/>
              <a:t>Policy</a:t>
            </a:r>
            <a:endParaRPr lang="en-US" sz="4000" b="1" dirty="0"/>
          </a:p>
        </p:txBody>
      </p:sp>
      <p:grpSp>
        <p:nvGrpSpPr>
          <p:cNvPr id="6" name="Group 5"/>
          <p:cNvGrpSpPr/>
          <p:nvPr/>
        </p:nvGrpSpPr>
        <p:grpSpPr>
          <a:xfrm>
            <a:off x="6248400" y="1574820"/>
            <a:ext cx="6096000" cy="5248890"/>
            <a:chOff x="6248400" y="1574820"/>
            <a:chExt cx="6096000" cy="5248890"/>
          </a:xfrm>
        </p:grpSpPr>
        <p:sp>
          <p:nvSpPr>
            <p:cNvPr id="2" name="Rectangle 1"/>
            <p:cNvSpPr/>
            <p:nvPr/>
          </p:nvSpPr>
          <p:spPr>
            <a:xfrm>
              <a:off x="6565392" y="1574820"/>
              <a:ext cx="4882896" cy="3539430"/>
            </a:xfrm>
            <a:prstGeom prst="rect">
              <a:avLst/>
            </a:prstGeom>
            <a:solidFill>
              <a:schemeClr val="accent6">
                <a:lumMod val="20000"/>
                <a:lumOff val="80000"/>
              </a:schemeClr>
            </a:solidFill>
          </p:spPr>
          <p:txBody>
            <a:bodyPr wrap="square">
              <a:spAutoFit/>
            </a:bodyPr>
            <a:lstStyle/>
            <a:p>
              <a:r>
                <a:rPr lang="en-US" sz="3200" dirty="0"/>
                <a:t>Land use refers to the </a:t>
              </a:r>
              <a:r>
                <a:rPr lang="en-US" sz="3200" dirty="0" smtClean="0"/>
                <a:t>relationship between people and how…</a:t>
              </a:r>
            </a:p>
            <a:p>
              <a:endParaRPr lang="en-US" sz="3200" dirty="0"/>
            </a:p>
            <a:p>
              <a:r>
                <a:rPr lang="en-US" sz="3200" dirty="0" smtClean="0"/>
                <a:t>..the </a:t>
              </a:r>
              <a:r>
                <a:rPr lang="en-US" sz="3200" dirty="0"/>
                <a:t>physical </a:t>
              </a:r>
              <a:r>
                <a:rPr lang="en-US" sz="3200" dirty="0" smtClean="0"/>
                <a:t>world is </a:t>
              </a:r>
              <a:r>
                <a:rPr lang="en-US" sz="3200" dirty="0"/>
                <a:t>adapted, modified, or put to </a:t>
              </a:r>
              <a:r>
                <a:rPr lang="en-US" sz="3200" dirty="0" smtClean="0"/>
                <a:t>use for </a:t>
              </a:r>
              <a:r>
                <a:rPr lang="en-US" sz="3200" dirty="0">
                  <a:solidFill>
                    <a:srgbClr val="C00000"/>
                  </a:solidFill>
                </a:rPr>
                <a:t>human</a:t>
              </a:r>
              <a:r>
                <a:rPr lang="en-US" sz="3200" dirty="0"/>
                <a:t> </a:t>
              </a:r>
              <a:r>
                <a:rPr lang="en-US" sz="3200" dirty="0">
                  <a:solidFill>
                    <a:srgbClr val="C00000"/>
                  </a:solidFill>
                </a:rPr>
                <a:t>purposes</a:t>
              </a:r>
              <a:r>
                <a:rPr lang="en-US" sz="3200" dirty="0"/>
                <a:t>. </a:t>
              </a:r>
            </a:p>
          </p:txBody>
        </p:sp>
        <p:sp>
          <p:nvSpPr>
            <p:cNvPr id="4" name="Rectangle 3"/>
            <p:cNvSpPr/>
            <p:nvPr/>
          </p:nvSpPr>
          <p:spPr>
            <a:xfrm>
              <a:off x="6248400" y="6177379"/>
              <a:ext cx="6096000" cy="646331"/>
            </a:xfrm>
            <a:prstGeom prst="rect">
              <a:avLst/>
            </a:prstGeom>
          </p:spPr>
          <p:txBody>
            <a:bodyPr>
              <a:spAutoFit/>
            </a:bodyPr>
            <a:lstStyle/>
            <a:p>
              <a:r>
                <a:rPr lang="en-US" dirty="0"/>
                <a:t>Understanding the Basics of LAND USE AND PLANNING: Glossary of Land Use and Planning Terms </a:t>
              </a:r>
              <a:r>
                <a:rPr lang="en-US" dirty="0" smtClean="0"/>
                <a:t>(2010)</a:t>
              </a:r>
              <a:endParaRPr lang="en-US" dirty="0"/>
            </a:p>
          </p:txBody>
        </p:sp>
      </p:grpSp>
    </p:spTree>
    <p:extLst>
      <p:ext uri="{BB962C8B-B14F-4D97-AF65-F5344CB8AC3E}">
        <p14:creationId xmlns:p14="http://schemas.microsoft.com/office/powerpoint/2010/main" val="364337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txBox="1">
            <a:spLocks/>
          </p:cNvSpPr>
          <p:nvPr/>
        </p:nvSpPr>
        <p:spPr>
          <a:xfrm>
            <a:off x="158496" y="1012372"/>
            <a:ext cx="5791200" cy="5332392"/>
          </a:xfrm>
          <a:prstGeom prst="rect">
            <a:avLst/>
          </a:prstGeom>
          <a:ln>
            <a:noFill/>
          </a:ln>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150000"/>
              </a:lnSpc>
              <a:buNone/>
            </a:pPr>
            <a:r>
              <a:rPr lang="en-US" sz="3200" dirty="0">
                <a:solidFill>
                  <a:srgbClr val="415CA2"/>
                </a:solidFill>
              </a:rPr>
              <a:t>“While </a:t>
            </a:r>
            <a:r>
              <a:rPr lang="en-US" sz="3200" b="1" dirty="0">
                <a:solidFill>
                  <a:srgbClr val="415CA2"/>
                </a:solidFill>
              </a:rPr>
              <a:t>food</a:t>
            </a:r>
            <a:r>
              <a:rPr lang="en-US" sz="3200" dirty="0">
                <a:solidFill>
                  <a:srgbClr val="415CA2"/>
                </a:solidFill>
              </a:rPr>
              <a:t> is an important part of the food system, it is only </a:t>
            </a:r>
            <a:r>
              <a:rPr lang="en-US" sz="3200" i="1" dirty="0">
                <a:solidFill>
                  <a:srgbClr val="415CA2"/>
                </a:solidFill>
              </a:rPr>
              <a:t>one part of a system </a:t>
            </a:r>
            <a:r>
              <a:rPr lang="en-US" sz="3200" dirty="0">
                <a:solidFill>
                  <a:srgbClr val="415CA2"/>
                </a:solidFill>
              </a:rPr>
              <a:t>that is directly and indirectly connected to other systems, like water, transportation, </a:t>
            </a:r>
            <a:r>
              <a:rPr lang="en-US" sz="3200" b="1" dirty="0">
                <a:solidFill>
                  <a:srgbClr val="FF0000"/>
                </a:solidFill>
              </a:rPr>
              <a:t>land use</a:t>
            </a:r>
            <a:r>
              <a:rPr lang="en-US" sz="3200" dirty="0">
                <a:solidFill>
                  <a:srgbClr val="415CA2"/>
                </a:solidFill>
              </a:rPr>
              <a:t>, energy, and economic systems</a:t>
            </a:r>
            <a:r>
              <a:rPr lang="en-US" sz="3200" dirty="0" smtClean="0">
                <a:solidFill>
                  <a:srgbClr val="415CA2"/>
                </a:solidFill>
              </a:rPr>
              <a:t>.”</a:t>
            </a:r>
            <a:endParaRPr lang="en-US" sz="3200" dirty="0">
              <a:solidFill>
                <a:srgbClr val="415CA2"/>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573523098"/>
              </p:ext>
            </p:extLst>
          </p:nvPr>
        </p:nvGraphicFramePr>
        <p:xfrm>
          <a:off x="5105400" y="643355"/>
          <a:ext cx="6934200" cy="58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752600" y="6519446"/>
            <a:ext cx="8382000" cy="338554"/>
          </a:xfrm>
          <a:prstGeom prst="rect">
            <a:avLst/>
          </a:prstGeom>
        </p:spPr>
        <p:txBody>
          <a:bodyPr wrap="square">
            <a:spAutoFit/>
          </a:bodyPr>
          <a:lstStyle/>
          <a:p>
            <a:r>
              <a:rPr lang="en-US" sz="1600" dirty="0">
                <a:solidFill>
                  <a:schemeClr val="tx1">
                    <a:lumMod val="95000"/>
                    <a:lumOff val="5000"/>
                  </a:schemeClr>
                </a:solidFill>
              </a:rPr>
              <a:t>From Hodgson</a:t>
            </a:r>
            <a:r>
              <a:rPr lang="en-US" sz="1600" dirty="0"/>
              <a:t>, 2012: https://www.planning.org/research/foodaccess/pdf/foodaccessreport.pdf </a:t>
            </a:r>
          </a:p>
        </p:txBody>
      </p:sp>
      <p:sp>
        <p:nvSpPr>
          <p:cNvPr id="7" name="Slide Number Placeholder 6"/>
          <p:cNvSpPr>
            <a:spLocks noGrp="1"/>
          </p:cNvSpPr>
          <p:nvPr>
            <p:ph type="sldNum" sz="quarter" idx="12"/>
          </p:nvPr>
        </p:nvSpPr>
        <p:spPr/>
        <p:txBody>
          <a:bodyPr/>
          <a:lstStyle/>
          <a:p>
            <a:fld id="{CC3B492B-A93E-4910-ADB6-1DF10A6FA3C2}" type="slidenum">
              <a:rPr lang="en-US" smtClean="0"/>
              <a:pPr/>
              <a:t>14</a:t>
            </a:fld>
            <a:endParaRPr lang="en-US" dirty="0"/>
          </a:p>
        </p:txBody>
      </p:sp>
      <p:sp>
        <p:nvSpPr>
          <p:cNvPr id="8" name="Title 1"/>
          <p:cNvSpPr txBox="1">
            <a:spLocks/>
          </p:cNvSpPr>
          <p:nvPr/>
        </p:nvSpPr>
        <p:spPr>
          <a:xfrm>
            <a:off x="1" y="40944"/>
            <a:ext cx="12224654" cy="796747"/>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b="1" dirty="0" smtClean="0">
                <a:solidFill>
                  <a:prstClr val="white"/>
                </a:solidFill>
              </a:rPr>
              <a:t>FOOD IS MULTISYSTEMIC  </a:t>
            </a:r>
            <a:endParaRPr lang="en-US" sz="4000" b="1" dirty="0">
              <a:solidFill>
                <a:prstClr val="white"/>
              </a:solidFill>
            </a:endParaRPr>
          </a:p>
        </p:txBody>
      </p:sp>
    </p:spTree>
    <p:extLst>
      <p:ext uri="{BB962C8B-B14F-4D97-AF65-F5344CB8AC3E}">
        <p14:creationId xmlns:p14="http://schemas.microsoft.com/office/powerpoint/2010/main" val="3931470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9A70E9-0E76-4FCE-AA89-4C915C81ACED}" type="slidenum">
              <a:rPr lang="en-US" smtClean="0"/>
              <a:pPr>
                <a:defRPr/>
              </a:pPr>
              <a:t>15</a:t>
            </a:fld>
            <a:endParaRPr lang="en-US"/>
          </a:p>
        </p:txBody>
      </p:sp>
      <p:pic>
        <p:nvPicPr>
          <p:cNvPr id="5" name="Picture 4"/>
          <p:cNvPicPr>
            <a:picLocks noChangeAspect="1"/>
          </p:cNvPicPr>
          <p:nvPr/>
        </p:nvPicPr>
        <p:blipFill rotWithShape="1">
          <a:blip r:embed="rId2"/>
          <a:srcRect b="4036"/>
          <a:stretch/>
        </p:blipFill>
        <p:spPr>
          <a:xfrm>
            <a:off x="2819400" y="152400"/>
            <a:ext cx="5745292" cy="6627813"/>
          </a:xfrm>
          <a:prstGeom prst="rect">
            <a:avLst/>
          </a:prstGeom>
          <a:ln w="15875">
            <a:solidFill>
              <a:schemeClr val="tx1"/>
            </a:solidFill>
          </a:ln>
        </p:spPr>
      </p:pic>
      <p:sp>
        <p:nvSpPr>
          <p:cNvPr id="6" name="Title 1"/>
          <p:cNvSpPr txBox="1">
            <a:spLocks/>
          </p:cNvSpPr>
          <p:nvPr/>
        </p:nvSpPr>
        <p:spPr>
          <a:xfrm rot="16200000">
            <a:off x="-3016771" y="3030627"/>
            <a:ext cx="6858002" cy="796747"/>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sz="4000" b="1" dirty="0" smtClean="0">
                <a:solidFill>
                  <a:schemeClr val="bg1"/>
                </a:solidFill>
              </a:rPr>
              <a:t>Land Use Policy Documents</a:t>
            </a:r>
            <a:endParaRPr lang="en-US" sz="4000" b="1" dirty="0">
              <a:solidFill>
                <a:schemeClr val="bg1"/>
              </a:solidFill>
            </a:endParaRPr>
          </a:p>
        </p:txBody>
      </p:sp>
    </p:spTree>
    <p:extLst>
      <p:ext uri="{BB962C8B-B14F-4D97-AF65-F5344CB8AC3E}">
        <p14:creationId xmlns:p14="http://schemas.microsoft.com/office/powerpoint/2010/main" val="658343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3935"/>
            <a:ext cx="12115800" cy="685800"/>
          </a:xfrm>
        </p:spPr>
        <p:style>
          <a:lnRef idx="1">
            <a:schemeClr val="accent3"/>
          </a:lnRef>
          <a:fillRef idx="3">
            <a:schemeClr val="accent3"/>
          </a:fillRef>
          <a:effectRef idx="2">
            <a:schemeClr val="accent3"/>
          </a:effectRef>
          <a:fontRef idx="minor">
            <a:schemeClr val="lt1"/>
          </a:fontRef>
        </p:style>
        <p:txBody>
          <a:bodyPr>
            <a:noAutofit/>
          </a:bodyPr>
          <a:lstStyle/>
          <a:p>
            <a:pPr>
              <a:spcBef>
                <a:spcPts val="0"/>
              </a:spcBef>
            </a:pPr>
            <a:r>
              <a:rPr lang="en-US" sz="4000" b="1" dirty="0">
                <a:solidFill>
                  <a:schemeClr val="bg1"/>
                </a:solidFill>
              </a:rPr>
              <a:t/>
            </a:r>
            <a:br>
              <a:rPr lang="en-US" sz="4000" b="1" dirty="0">
                <a:solidFill>
                  <a:schemeClr val="bg1"/>
                </a:solidFill>
              </a:rPr>
            </a:br>
            <a:r>
              <a:rPr lang="en-US" sz="4000" b="1" dirty="0">
                <a:solidFill>
                  <a:schemeClr val="bg1"/>
                </a:solidFill>
              </a:rPr>
              <a:t>The Comprehensive Plan &amp; Elements</a:t>
            </a:r>
          </a:p>
        </p:txBody>
      </p:sp>
      <p:sp>
        <p:nvSpPr>
          <p:cNvPr id="3" name="Content Placeholder 2"/>
          <p:cNvSpPr>
            <a:spLocks noGrp="1"/>
          </p:cNvSpPr>
          <p:nvPr>
            <p:ph sz="quarter" idx="1"/>
          </p:nvPr>
        </p:nvSpPr>
        <p:spPr>
          <a:xfrm>
            <a:off x="6353044" y="1013662"/>
            <a:ext cx="5410200" cy="5508477"/>
          </a:xfrm>
          <a:solidFill>
            <a:srgbClr val="A8A0D1">
              <a:alpha val="13000"/>
            </a:srgbClr>
          </a:solidFill>
          <a:ln>
            <a:solidFill>
              <a:srgbClr val="FF0000"/>
            </a:solidFill>
          </a:ln>
        </p:spPr>
        <p:txBody>
          <a:bodyPr>
            <a:noAutofit/>
          </a:bodyPr>
          <a:lstStyle/>
          <a:p>
            <a:pPr marL="0" indent="0" eaLnBrk="0" fontAlgn="base" hangingPunct="0">
              <a:spcBef>
                <a:spcPct val="0"/>
              </a:spcBef>
              <a:spcAft>
                <a:spcPct val="0"/>
              </a:spcAft>
              <a:buClrTx/>
              <a:buSzTx/>
              <a:buNone/>
            </a:pPr>
            <a:r>
              <a:rPr lang="en-US" altLang="en-US" sz="2400" dirty="0">
                <a:latin typeface="Arial" panose="020B0604020202020204" pitchFamily="34" charset="0"/>
              </a:rPr>
              <a:t>Typical </a:t>
            </a:r>
            <a:r>
              <a:rPr lang="en-US" altLang="en-US" sz="2400" b="1" dirty="0">
                <a:latin typeface="Arial" panose="020B0604020202020204" pitchFamily="34" charset="0"/>
              </a:rPr>
              <a:t>“Elements” </a:t>
            </a:r>
            <a:r>
              <a:rPr lang="en-US" altLang="en-US" sz="2400" dirty="0">
                <a:latin typeface="Arial" panose="020B0604020202020204" pitchFamily="34" charset="0"/>
              </a:rPr>
              <a:t>found in Comprehensive Plans, which are </a:t>
            </a:r>
            <a:r>
              <a:rPr lang="en-US" altLang="en-US" sz="2400" b="1" dirty="0">
                <a:latin typeface="Arial" panose="020B0604020202020204" pitchFamily="34" charset="0"/>
              </a:rPr>
              <a:t>systems interacting</a:t>
            </a:r>
            <a:r>
              <a:rPr lang="en-US" altLang="en-US" sz="2400" dirty="0">
                <a:latin typeface="Arial" panose="020B0604020202020204" pitchFamily="34" charset="0"/>
              </a:rPr>
              <a:t> with the </a:t>
            </a:r>
            <a:r>
              <a:rPr lang="en-US" altLang="en-US" sz="2400" b="1" dirty="0">
                <a:latin typeface="Arial" panose="020B0604020202020204" pitchFamily="34" charset="0"/>
              </a:rPr>
              <a:t>food system:</a:t>
            </a:r>
          </a:p>
          <a:p>
            <a:pPr marL="0" indent="0" eaLnBrk="0" fontAlgn="base" hangingPunct="0">
              <a:spcBef>
                <a:spcPct val="0"/>
              </a:spcBef>
              <a:spcAft>
                <a:spcPct val="0"/>
              </a:spcAft>
              <a:buClrTx/>
              <a:buSzTx/>
              <a:buNone/>
            </a:pPr>
            <a:endParaRPr lang="en-US" altLang="en-US" sz="2400" b="1" dirty="0">
              <a:latin typeface="Arial" panose="020B0604020202020204" pitchFamily="34" charset="0"/>
            </a:endParaRPr>
          </a:p>
          <a:p>
            <a:pPr marL="282575" indent="-174625" eaLnBrk="0" fontAlgn="base" hangingPunct="0">
              <a:spcBef>
                <a:spcPct val="0"/>
              </a:spcBef>
              <a:spcAft>
                <a:spcPts val="400"/>
              </a:spcAft>
              <a:buClrTx/>
              <a:buSzTx/>
              <a:buFontTx/>
              <a:buChar char="•"/>
            </a:pPr>
            <a:r>
              <a:rPr lang="en-US" altLang="en-US" sz="2400" dirty="0">
                <a:latin typeface="Arial" panose="020B0604020202020204" pitchFamily="34" charset="0"/>
              </a:rPr>
              <a:t>Land use </a:t>
            </a:r>
            <a:r>
              <a:rPr lang="en-US" altLang="en-US" sz="1800" dirty="0">
                <a:latin typeface="Arial" panose="020B0604020202020204" pitchFamily="34" charset="0"/>
              </a:rPr>
              <a:t>(existing and future) </a:t>
            </a:r>
          </a:p>
          <a:p>
            <a:pPr marL="282575" indent="-174625" eaLnBrk="0" fontAlgn="base" hangingPunct="0">
              <a:spcBef>
                <a:spcPct val="0"/>
              </a:spcBef>
              <a:spcAft>
                <a:spcPts val="400"/>
              </a:spcAft>
              <a:buClrTx/>
              <a:buSzTx/>
              <a:buFontTx/>
              <a:buChar char="•"/>
            </a:pPr>
            <a:r>
              <a:rPr lang="en-US" altLang="en-US" sz="2400" dirty="0">
                <a:latin typeface="Arial" panose="020B0604020202020204" pitchFamily="34" charset="0"/>
              </a:rPr>
              <a:t>Housing </a:t>
            </a:r>
          </a:p>
          <a:p>
            <a:pPr marL="282575" indent="-174625" eaLnBrk="0" fontAlgn="base" hangingPunct="0">
              <a:spcBef>
                <a:spcPct val="0"/>
              </a:spcBef>
              <a:spcAft>
                <a:spcPts val="400"/>
              </a:spcAft>
              <a:buClrTx/>
              <a:buSzTx/>
              <a:buFontTx/>
              <a:buChar char="•"/>
            </a:pPr>
            <a:r>
              <a:rPr lang="en-US" altLang="en-US" sz="2400" dirty="0">
                <a:latin typeface="Arial" panose="020B0604020202020204" pitchFamily="34" charset="0"/>
              </a:rPr>
              <a:t>Infrastructure </a:t>
            </a:r>
          </a:p>
          <a:p>
            <a:pPr marL="282575" indent="-174625" eaLnBrk="0" fontAlgn="base" hangingPunct="0">
              <a:spcBef>
                <a:spcPct val="0"/>
              </a:spcBef>
              <a:spcAft>
                <a:spcPts val="400"/>
              </a:spcAft>
              <a:buClrTx/>
              <a:buSzTx/>
              <a:buFontTx/>
              <a:buChar char="•"/>
            </a:pPr>
            <a:r>
              <a:rPr lang="en-US" altLang="en-US" sz="2400" dirty="0">
                <a:latin typeface="Arial" panose="020B0604020202020204" pitchFamily="34" charset="0"/>
              </a:rPr>
              <a:t>Education </a:t>
            </a:r>
          </a:p>
          <a:p>
            <a:pPr marL="282575" indent="-174625" eaLnBrk="0" fontAlgn="base" hangingPunct="0">
              <a:spcBef>
                <a:spcPct val="0"/>
              </a:spcBef>
              <a:spcAft>
                <a:spcPts val="400"/>
              </a:spcAft>
              <a:buClrTx/>
              <a:buSzTx/>
              <a:buFontTx/>
              <a:buChar char="•"/>
            </a:pPr>
            <a:r>
              <a:rPr lang="en-US" altLang="en-US" sz="2400" dirty="0">
                <a:latin typeface="Arial" panose="020B0604020202020204" pitchFamily="34" charset="0"/>
              </a:rPr>
              <a:t>Recreation</a:t>
            </a:r>
          </a:p>
          <a:p>
            <a:pPr marL="282575" indent="-174625" eaLnBrk="0" fontAlgn="base" hangingPunct="0">
              <a:spcBef>
                <a:spcPct val="0"/>
              </a:spcBef>
              <a:spcAft>
                <a:spcPts val="400"/>
              </a:spcAft>
              <a:buClrTx/>
              <a:buSzTx/>
              <a:buFontTx/>
              <a:buChar char="•"/>
            </a:pPr>
            <a:r>
              <a:rPr lang="en-US" altLang="en-US" sz="2400" dirty="0">
                <a:latin typeface="Arial" panose="020B0604020202020204" pitchFamily="34" charset="0"/>
              </a:rPr>
              <a:t>Transportation</a:t>
            </a:r>
          </a:p>
          <a:p>
            <a:pPr marL="0" indent="0" eaLnBrk="0" fontAlgn="base" hangingPunct="0">
              <a:lnSpc>
                <a:spcPct val="150000"/>
              </a:lnSpc>
              <a:spcBef>
                <a:spcPct val="0"/>
              </a:spcBef>
              <a:spcAft>
                <a:spcPct val="0"/>
              </a:spcAft>
              <a:buClrTx/>
              <a:buSzTx/>
              <a:buNone/>
            </a:pPr>
            <a:endParaRPr lang="en-US" sz="2400" i="1" dirty="0">
              <a:solidFill>
                <a:schemeClr val="accent3"/>
              </a:solidFill>
            </a:endParaRPr>
          </a:p>
        </p:txBody>
      </p:sp>
      <p:sp>
        <p:nvSpPr>
          <p:cNvPr id="4" name="Content Placeholder 2"/>
          <p:cNvSpPr txBox="1">
            <a:spLocks/>
          </p:cNvSpPr>
          <p:nvPr/>
        </p:nvSpPr>
        <p:spPr>
          <a:xfrm>
            <a:off x="204219" y="756818"/>
            <a:ext cx="4615543" cy="6022166"/>
          </a:xfrm>
          <a:prstGeom prst="rect">
            <a:avLst/>
          </a:prstGeom>
          <a:solidFill>
            <a:schemeClr val="bg1"/>
          </a:solidFill>
          <a:ln>
            <a:solidFill>
              <a:srgbClr val="FF0000"/>
            </a:solidFill>
          </a:ln>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800" b="1" dirty="0"/>
              <a:t>A comprehensive plan </a:t>
            </a:r>
            <a:r>
              <a:rPr lang="en-US" sz="2800" dirty="0"/>
              <a:t>is a statement of vison, policy and intent about the future growth and development of the community. </a:t>
            </a:r>
          </a:p>
          <a:p>
            <a:pPr marL="0" indent="0">
              <a:buNone/>
            </a:pPr>
            <a:endParaRPr lang="en-US" sz="500" b="1" dirty="0"/>
          </a:p>
          <a:p>
            <a:r>
              <a:rPr lang="en-US" sz="2400" dirty="0"/>
              <a:t>Vision developed through a community-wide planning process.</a:t>
            </a:r>
          </a:p>
          <a:p>
            <a:r>
              <a:rPr lang="en-US" sz="2400" dirty="0"/>
              <a:t>Adopted </a:t>
            </a:r>
            <a:r>
              <a:rPr lang="en-US" sz="2400" b="1" dirty="0"/>
              <a:t>into law </a:t>
            </a:r>
            <a:r>
              <a:rPr lang="en-US" sz="2400" dirty="0"/>
              <a:t>by some form of local government.</a:t>
            </a:r>
          </a:p>
          <a:p>
            <a:r>
              <a:rPr lang="en-US" sz="2400" dirty="0"/>
              <a:t>Used by community leaders to guide policies and decisions regarding a community’s physical and economic development. </a:t>
            </a:r>
          </a:p>
        </p:txBody>
      </p:sp>
      <p:sp>
        <p:nvSpPr>
          <p:cNvPr id="7" name="Rectangle 2"/>
          <p:cNvSpPr>
            <a:spLocks noChangeArrowheads="1"/>
          </p:cNvSpPr>
          <p:nvPr/>
        </p:nvSpPr>
        <p:spPr bwMode="auto">
          <a:xfrm>
            <a:off x="7315200" y="310309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endParaRPr lang="en-US" altLang="en-US" dirty="0">
              <a:latin typeface="Arial" panose="020B0604020202020204" pitchFamily="34" charset="0"/>
            </a:endParaRPr>
          </a:p>
        </p:txBody>
      </p:sp>
      <p:sp>
        <p:nvSpPr>
          <p:cNvPr id="10" name="Slide Number Placeholder 9"/>
          <p:cNvSpPr>
            <a:spLocks noGrp="1"/>
          </p:cNvSpPr>
          <p:nvPr>
            <p:ph type="sldNum" sz="quarter" idx="12"/>
          </p:nvPr>
        </p:nvSpPr>
        <p:spPr>
          <a:xfrm>
            <a:off x="11720365" y="6398434"/>
            <a:ext cx="457200" cy="441325"/>
          </a:xfrm>
        </p:spPr>
        <p:txBody>
          <a:bodyPr/>
          <a:lstStyle/>
          <a:p>
            <a:fld id="{CC3B492B-A93E-4910-ADB6-1DF10A6FA3C2}" type="slidenum">
              <a:rPr lang="en-US" smtClean="0"/>
              <a:pPr/>
              <a:t>16</a:t>
            </a:fld>
            <a:endParaRPr lang="en-US" dirty="0"/>
          </a:p>
        </p:txBody>
      </p:sp>
      <p:sp>
        <p:nvSpPr>
          <p:cNvPr id="5" name="Rectangle 4"/>
          <p:cNvSpPr/>
          <p:nvPr/>
        </p:nvSpPr>
        <p:spPr>
          <a:xfrm>
            <a:off x="9396762" y="6434430"/>
            <a:ext cx="2366482" cy="369332"/>
          </a:xfrm>
          <a:prstGeom prst="rect">
            <a:avLst/>
          </a:prstGeom>
        </p:spPr>
        <p:txBody>
          <a:bodyPr wrap="none">
            <a:spAutoFit/>
          </a:bodyPr>
          <a:lstStyle/>
          <a:p>
            <a:r>
              <a:rPr lang="en-US" i="1" dirty="0"/>
              <a:t>Duerksen &amp; </a:t>
            </a:r>
            <a:r>
              <a:rPr lang="en-US" i="1" dirty="0" err="1"/>
              <a:t>APA</a:t>
            </a:r>
            <a:r>
              <a:rPr lang="en-US" i="1" dirty="0"/>
              <a:t> (2009)</a:t>
            </a:r>
          </a:p>
        </p:txBody>
      </p:sp>
      <p:sp>
        <p:nvSpPr>
          <p:cNvPr id="8" name="Notched Right Arrow 7"/>
          <p:cNvSpPr/>
          <p:nvPr/>
        </p:nvSpPr>
        <p:spPr>
          <a:xfrm>
            <a:off x="5029200" y="3103096"/>
            <a:ext cx="1028700" cy="108790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98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9A70E9-0E76-4FCE-AA89-4C915C81ACED}" type="slidenum">
              <a:rPr lang="en-US" smtClean="0"/>
              <a:pPr>
                <a:defRPr/>
              </a:pPr>
              <a:t>17</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7" b="11667"/>
          <a:stretch/>
        </p:blipFill>
        <p:spPr>
          <a:xfrm>
            <a:off x="1" y="748144"/>
            <a:ext cx="5299364" cy="59436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734182280"/>
              </p:ext>
            </p:extLst>
          </p:nvPr>
        </p:nvGraphicFramePr>
        <p:xfrm>
          <a:off x="5482937" y="1511243"/>
          <a:ext cx="6540500" cy="4174808"/>
        </p:xfrm>
        <a:graphic>
          <a:graphicData uri="http://schemas.openxmlformats.org/drawingml/2006/table">
            <a:tbl>
              <a:tblPr firstRow="1" firstCol="1" bandRow="1"/>
              <a:tblGrid>
                <a:gridCol w="1413028"/>
                <a:gridCol w="2947072"/>
                <a:gridCol w="2180400"/>
              </a:tblGrid>
              <a:tr h="0">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Summary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Significance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POLICY FLU 2.6.1</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POLICY FLU 2.6.1a</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POLICY FLU 2.6.1b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City will regularly monitor the food level of accessibility for residents to identify and reduce any healthy food priority areas in the City.</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(a)Utilize data collected by the US Department of Agriculture, the Center for Disease Control, and from business licenses to map the locations of grocery stores, supermarkets, farmer markets, and similar establishments to determine the accessibility for residents in the City.</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 Annually update the location map to determine underserved areas in the community.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series of policies directly addresses food access, particularly those in low access areas. Originally, this policy used to the term “food desert.” The Food for All Initiative advised that “food desert” was objectifying for low-income communities, and depended too much on supermarkets as a food access infrastructure. Therefore, the City adopted the term, “Food Access Opportunity Areas”, which is also promoted by the Center for a Livable Future. Nonetheless, the most significant idea in these policies is the geographic tracking of food accessibility using multiple data sources, for the explicit purpose of increasing food accessibility for residents who may live in low-access areas.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itle 1"/>
          <p:cNvSpPr txBox="1">
            <a:spLocks/>
          </p:cNvSpPr>
          <p:nvPr/>
        </p:nvSpPr>
        <p:spPr>
          <a:xfrm>
            <a:off x="1" y="40945"/>
            <a:ext cx="12224654" cy="575006"/>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b="1" dirty="0" smtClean="0">
                <a:solidFill>
                  <a:prstClr val="white"/>
                </a:solidFill>
              </a:rPr>
              <a:t>Fort Lauderdale Comp Plan Food Policies</a:t>
            </a:r>
            <a:endParaRPr lang="en-US" sz="4000" b="1" dirty="0">
              <a:solidFill>
                <a:prstClr val="white"/>
              </a:solidFill>
            </a:endParaRPr>
          </a:p>
        </p:txBody>
      </p:sp>
      <p:sp>
        <p:nvSpPr>
          <p:cNvPr id="9" name="Notched Right Arrow 8"/>
          <p:cNvSpPr/>
          <p:nvPr/>
        </p:nvSpPr>
        <p:spPr>
          <a:xfrm>
            <a:off x="5086351" y="1752600"/>
            <a:ext cx="304800" cy="609600"/>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72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C3B492B-A93E-4910-ADB6-1DF10A6FA3C2}" type="slidenum">
              <a:rPr lang="en-US" smtClean="0"/>
              <a:pPr/>
              <a:t>18</a:t>
            </a:fld>
            <a:endParaRPr lang="en-US" dirty="0"/>
          </a:p>
        </p:txBody>
      </p:sp>
      <p:sp>
        <p:nvSpPr>
          <p:cNvPr id="8" name="Title 1"/>
          <p:cNvSpPr txBox="1">
            <a:spLocks/>
          </p:cNvSpPr>
          <p:nvPr/>
        </p:nvSpPr>
        <p:spPr>
          <a:xfrm>
            <a:off x="1" y="40944"/>
            <a:ext cx="12224654" cy="796747"/>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sz="4000" b="1" dirty="0" smtClean="0">
                <a:solidFill>
                  <a:schemeClr val="bg1"/>
                </a:solidFill>
              </a:rPr>
              <a:t>The Florida Community Planning Act: </a:t>
            </a:r>
            <a:r>
              <a:rPr lang="en-US" sz="4000" b="1" dirty="0"/>
              <a:t>163.3161</a:t>
            </a:r>
            <a:endParaRPr lang="en-US" sz="4000" b="1" dirty="0">
              <a:solidFill>
                <a:schemeClr val="bg1"/>
              </a:solidFill>
            </a:endParaRPr>
          </a:p>
        </p:txBody>
      </p:sp>
      <p:sp>
        <p:nvSpPr>
          <p:cNvPr id="5" name="TextBox 4"/>
          <p:cNvSpPr txBox="1"/>
          <p:nvPr/>
        </p:nvSpPr>
        <p:spPr>
          <a:xfrm>
            <a:off x="304800" y="1206943"/>
            <a:ext cx="4572000" cy="830997"/>
          </a:xfrm>
          <a:prstGeom prst="rect">
            <a:avLst/>
          </a:prstGeom>
          <a:noFill/>
        </p:spPr>
        <p:txBody>
          <a:bodyPr wrap="square" rtlCol="0">
            <a:spAutoFit/>
          </a:bodyPr>
          <a:lstStyle/>
          <a:p>
            <a:pPr algn="ctr"/>
            <a:endParaRPr lang="en-US" sz="3000" b="1" dirty="0" smtClean="0"/>
          </a:p>
          <a:p>
            <a:pPr algn="ctr"/>
            <a:endParaRPr lang="en-US" dirty="0"/>
          </a:p>
        </p:txBody>
      </p:sp>
      <p:sp>
        <p:nvSpPr>
          <p:cNvPr id="2" name="Rectangle 1"/>
          <p:cNvSpPr/>
          <p:nvPr/>
        </p:nvSpPr>
        <p:spPr>
          <a:xfrm>
            <a:off x="128016" y="951403"/>
            <a:ext cx="5334000" cy="5755422"/>
          </a:xfrm>
          <a:prstGeom prst="rect">
            <a:avLst/>
          </a:prstGeom>
          <a:solidFill>
            <a:schemeClr val="accent6">
              <a:lumMod val="20000"/>
              <a:lumOff val="80000"/>
            </a:schemeClr>
          </a:solidFill>
          <a:ln>
            <a:solidFill>
              <a:srgbClr val="FFFF00"/>
            </a:solidFill>
          </a:ln>
        </p:spPr>
        <p:txBody>
          <a:bodyPr wrap="square">
            <a:spAutoFit/>
          </a:bodyPr>
          <a:lstStyle/>
          <a:p>
            <a:r>
              <a:rPr lang="en-US" sz="2300" dirty="0">
                <a:solidFill>
                  <a:srgbClr val="000000"/>
                </a:solidFill>
                <a:latin typeface="Trebuchet MS" panose="020B0603020202020204" pitchFamily="34" charset="0"/>
              </a:rPr>
              <a:t>It is the intent of this act that local governments have the ability to </a:t>
            </a:r>
            <a:r>
              <a:rPr lang="en-US" sz="2300" i="1" dirty="0">
                <a:solidFill>
                  <a:srgbClr val="000000"/>
                </a:solidFill>
                <a:latin typeface="Trebuchet MS" panose="020B0603020202020204" pitchFamily="34" charset="0"/>
              </a:rPr>
              <a:t>preserve</a:t>
            </a:r>
            <a:r>
              <a:rPr lang="en-US" sz="2300" dirty="0">
                <a:solidFill>
                  <a:srgbClr val="000000"/>
                </a:solidFill>
                <a:latin typeface="Trebuchet MS" panose="020B0603020202020204" pitchFamily="34" charset="0"/>
              </a:rPr>
              <a:t> and </a:t>
            </a:r>
            <a:r>
              <a:rPr lang="en-US" sz="2300" i="1" dirty="0" smtClean="0">
                <a:solidFill>
                  <a:srgbClr val="000000"/>
                </a:solidFill>
                <a:latin typeface="Trebuchet MS" panose="020B0603020202020204" pitchFamily="34" charset="0"/>
              </a:rPr>
              <a:t>enhance</a:t>
            </a:r>
            <a:r>
              <a:rPr lang="en-US" sz="2300" dirty="0" smtClean="0">
                <a:solidFill>
                  <a:srgbClr val="000000"/>
                </a:solidFill>
                <a:latin typeface="Trebuchet MS" panose="020B0603020202020204" pitchFamily="34" charset="0"/>
              </a:rPr>
              <a:t>:</a:t>
            </a:r>
          </a:p>
          <a:p>
            <a:endParaRPr lang="en-US" sz="2300" dirty="0" smtClean="0">
              <a:solidFill>
                <a:srgbClr val="000000"/>
              </a:solidFill>
              <a:latin typeface="Trebuchet MS" panose="020B0603020202020204" pitchFamily="34" charset="0"/>
            </a:endParaRPr>
          </a:p>
          <a:p>
            <a:pPr marL="285750" indent="-285750">
              <a:buFont typeface="Arial" panose="020B0604020202020204" pitchFamily="34" charset="0"/>
              <a:buChar char="•"/>
            </a:pPr>
            <a:r>
              <a:rPr lang="en-US" sz="2300" dirty="0" smtClean="0">
                <a:solidFill>
                  <a:srgbClr val="000000"/>
                </a:solidFill>
                <a:latin typeface="Trebuchet MS" panose="020B0603020202020204" pitchFamily="34" charset="0"/>
              </a:rPr>
              <a:t>Present advantages </a:t>
            </a:r>
          </a:p>
          <a:p>
            <a:pPr marL="285750" indent="-285750">
              <a:buFont typeface="Arial" panose="020B0604020202020204" pitchFamily="34" charset="0"/>
              <a:buChar char="•"/>
            </a:pPr>
            <a:endParaRPr lang="en-US" sz="2300" dirty="0" smtClean="0">
              <a:solidFill>
                <a:srgbClr val="000000"/>
              </a:solidFill>
              <a:latin typeface="Trebuchet MS" panose="020B0603020202020204" pitchFamily="34" charset="0"/>
            </a:endParaRPr>
          </a:p>
          <a:p>
            <a:pPr marL="285750" indent="-285750">
              <a:buFont typeface="Arial" panose="020B0604020202020204" pitchFamily="34" charset="0"/>
              <a:buChar char="•"/>
            </a:pPr>
            <a:r>
              <a:rPr lang="en-US" sz="2300" dirty="0" smtClean="0">
                <a:solidFill>
                  <a:srgbClr val="000000"/>
                </a:solidFill>
                <a:latin typeface="Trebuchet MS" panose="020B0603020202020204" pitchFamily="34" charset="0"/>
              </a:rPr>
              <a:t>Encourage </a:t>
            </a:r>
            <a:r>
              <a:rPr lang="en-US" sz="2300" dirty="0">
                <a:solidFill>
                  <a:srgbClr val="000000"/>
                </a:solidFill>
                <a:latin typeface="Trebuchet MS" panose="020B0603020202020204" pitchFamily="34" charset="0"/>
              </a:rPr>
              <a:t>the most appropriate use of land, </a:t>
            </a:r>
            <a:r>
              <a:rPr lang="en-US" sz="2300" dirty="0" smtClean="0">
                <a:solidFill>
                  <a:srgbClr val="000000"/>
                </a:solidFill>
                <a:latin typeface="Trebuchet MS" panose="020B0603020202020204" pitchFamily="34" charset="0"/>
              </a:rPr>
              <a:t>water resources</a:t>
            </a:r>
            <a:r>
              <a:rPr lang="en-US" sz="2300" dirty="0">
                <a:solidFill>
                  <a:srgbClr val="000000"/>
                </a:solidFill>
                <a:latin typeface="Trebuchet MS" panose="020B0603020202020204" pitchFamily="34" charset="0"/>
              </a:rPr>
              <a:t>, </a:t>
            </a:r>
            <a:r>
              <a:rPr lang="en-US" sz="2300" dirty="0">
                <a:solidFill>
                  <a:srgbClr val="C00000"/>
                </a:solidFill>
                <a:latin typeface="Trebuchet MS" panose="020B0603020202020204" pitchFamily="34" charset="0"/>
              </a:rPr>
              <a:t>consistent with the public </a:t>
            </a:r>
            <a:r>
              <a:rPr lang="en-US" sz="2300" dirty="0" smtClean="0">
                <a:solidFill>
                  <a:srgbClr val="C00000"/>
                </a:solidFill>
                <a:latin typeface="Trebuchet MS" panose="020B0603020202020204" pitchFamily="34" charset="0"/>
              </a:rPr>
              <a:t>interest</a:t>
            </a:r>
            <a:r>
              <a:rPr lang="en-US" sz="2300" dirty="0" smtClean="0">
                <a:solidFill>
                  <a:srgbClr val="000000"/>
                </a:solidFill>
                <a:latin typeface="Trebuchet MS" panose="020B0603020202020204" pitchFamily="34" charset="0"/>
              </a:rPr>
              <a:t>.</a:t>
            </a:r>
          </a:p>
          <a:p>
            <a:pPr marL="285750" indent="-285750">
              <a:buFont typeface="Arial" panose="020B0604020202020204" pitchFamily="34" charset="0"/>
              <a:buChar char="•"/>
            </a:pPr>
            <a:endParaRPr lang="en-US" sz="2300" dirty="0" smtClean="0">
              <a:solidFill>
                <a:srgbClr val="000000"/>
              </a:solidFill>
              <a:latin typeface="Trebuchet MS" panose="020B0603020202020204" pitchFamily="34" charset="0"/>
            </a:endParaRPr>
          </a:p>
          <a:p>
            <a:pPr marL="285750" indent="-285750">
              <a:buFont typeface="Arial" panose="020B0604020202020204" pitchFamily="34" charset="0"/>
              <a:buChar char="•"/>
            </a:pPr>
            <a:r>
              <a:rPr lang="en-US" sz="2300" dirty="0" smtClean="0">
                <a:solidFill>
                  <a:srgbClr val="000000"/>
                </a:solidFill>
                <a:latin typeface="Trebuchet MS" panose="020B0603020202020204" pitchFamily="34" charset="0"/>
              </a:rPr>
              <a:t>Overcome </a:t>
            </a:r>
            <a:r>
              <a:rPr lang="en-US" sz="2300" dirty="0">
                <a:solidFill>
                  <a:srgbClr val="000000"/>
                </a:solidFill>
                <a:latin typeface="Trebuchet MS" panose="020B0603020202020204" pitchFamily="34" charset="0"/>
              </a:rPr>
              <a:t>present </a:t>
            </a:r>
            <a:r>
              <a:rPr lang="en-US" sz="2300" dirty="0" smtClean="0">
                <a:solidFill>
                  <a:srgbClr val="000000"/>
                </a:solidFill>
                <a:latin typeface="Trebuchet MS" panose="020B0603020202020204" pitchFamily="34" charset="0"/>
              </a:rPr>
              <a:t>handicaps</a:t>
            </a:r>
          </a:p>
          <a:p>
            <a:pPr marL="285750" indent="-285750">
              <a:buFont typeface="Arial" panose="020B0604020202020204" pitchFamily="34" charset="0"/>
              <a:buChar char="•"/>
            </a:pPr>
            <a:endParaRPr lang="en-US" sz="2300" dirty="0" smtClean="0">
              <a:solidFill>
                <a:srgbClr val="000000"/>
              </a:solidFill>
              <a:latin typeface="Trebuchet MS" panose="020B0603020202020204" pitchFamily="34" charset="0"/>
            </a:endParaRPr>
          </a:p>
          <a:p>
            <a:pPr marL="285750" indent="-285750">
              <a:buFont typeface="Arial" panose="020B0604020202020204" pitchFamily="34" charset="0"/>
              <a:buChar char="•"/>
            </a:pPr>
            <a:r>
              <a:rPr lang="en-US" sz="2300" dirty="0" smtClean="0">
                <a:solidFill>
                  <a:srgbClr val="C00000"/>
                </a:solidFill>
                <a:latin typeface="Trebuchet MS" panose="020B0603020202020204" pitchFamily="34" charset="0"/>
              </a:rPr>
              <a:t>Deal </a:t>
            </a:r>
            <a:r>
              <a:rPr lang="en-US" sz="2300" dirty="0">
                <a:solidFill>
                  <a:srgbClr val="C00000"/>
                </a:solidFill>
                <a:latin typeface="Trebuchet MS" panose="020B0603020202020204" pitchFamily="34" charset="0"/>
              </a:rPr>
              <a:t>effectively with</a:t>
            </a:r>
            <a:r>
              <a:rPr lang="en-US" sz="2300" dirty="0">
                <a:solidFill>
                  <a:srgbClr val="000000"/>
                </a:solidFill>
                <a:latin typeface="Trebuchet MS" panose="020B0603020202020204" pitchFamily="34" charset="0"/>
              </a:rPr>
              <a:t> </a:t>
            </a:r>
            <a:r>
              <a:rPr lang="en-US" sz="2300" dirty="0">
                <a:solidFill>
                  <a:srgbClr val="C00000"/>
                </a:solidFill>
                <a:latin typeface="Trebuchet MS" panose="020B0603020202020204" pitchFamily="34" charset="0"/>
              </a:rPr>
              <a:t>future problems that may result from the use and development of land within their jurisdictions</a:t>
            </a:r>
            <a:r>
              <a:rPr lang="en-US" sz="2300" dirty="0">
                <a:solidFill>
                  <a:srgbClr val="000000"/>
                </a:solidFill>
                <a:latin typeface="Trebuchet MS" panose="020B0603020202020204" pitchFamily="34" charset="0"/>
              </a:rPr>
              <a:t>. </a:t>
            </a:r>
            <a:endParaRPr lang="en-US" sz="2300" dirty="0" smtClean="0">
              <a:solidFill>
                <a:srgbClr val="000000"/>
              </a:solidFill>
              <a:latin typeface="Trebuchet MS" panose="020B0603020202020204" pitchFamily="34" charset="0"/>
            </a:endParaRPr>
          </a:p>
        </p:txBody>
      </p:sp>
      <p:sp>
        <p:nvSpPr>
          <p:cNvPr id="4" name="Rectangle 3"/>
          <p:cNvSpPr/>
          <p:nvPr/>
        </p:nvSpPr>
        <p:spPr>
          <a:xfrm>
            <a:off x="5867400" y="1087897"/>
            <a:ext cx="6096000" cy="5262979"/>
          </a:xfrm>
          <a:prstGeom prst="rect">
            <a:avLst/>
          </a:prstGeom>
        </p:spPr>
        <p:txBody>
          <a:bodyPr>
            <a:spAutoFit/>
          </a:bodyPr>
          <a:lstStyle/>
          <a:p>
            <a:r>
              <a:rPr lang="en-US" sz="2400" dirty="0">
                <a:solidFill>
                  <a:srgbClr val="000000"/>
                </a:solidFill>
                <a:latin typeface="Trebuchet MS" panose="020B0603020202020204" pitchFamily="34" charset="0"/>
              </a:rPr>
              <a:t>Through the process of comprehensive planning, it is intended that units of </a:t>
            </a:r>
            <a:r>
              <a:rPr lang="en-US" sz="2400" dirty="0">
                <a:solidFill>
                  <a:srgbClr val="C00000"/>
                </a:solidFill>
                <a:latin typeface="Trebuchet MS" panose="020B0603020202020204" pitchFamily="34" charset="0"/>
              </a:rPr>
              <a:t>local government</a:t>
            </a:r>
            <a:r>
              <a:rPr lang="en-US" sz="2400" dirty="0">
                <a:solidFill>
                  <a:srgbClr val="000000"/>
                </a:solidFill>
                <a:latin typeface="Trebuchet MS" panose="020B0603020202020204" pitchFamily="34" charset="0"/>
              </a:rPr>
              <a:t> </a:t>
            </a:r>
            <a:r>
              <a:rPr lang="en-US" sz="2400" dirty="0" smtClean="0">
                <a:solidFill>
                  <a:srgbClr val="C00000"/>
                </a:solidFill>
                <a:latin typeface="Trebuchet MS" panose="020B0603020202020204" pitchFamily="34" charset="0"/>
              </a:rPr>
              <a:t>can preserve</a:t>
            </a:r>
            <a:r>
              <a:rPr lang="en-US" sz="2400" dirty="0">
                <a:solidFill>
                  <a:srgbClr val="C00000"/>
                </a:solidFill>
                <a:latin typeface="Trebuchet MS" panose="020B0603020202020204" pitchFamily="34" charset="0"/>
              </a:rPr>
              <a:t>, promote, protect, and </a:t>
            </a:r>
            <a:r>
              <a:rPr lang="en-US" sz="2400" dirty="0" smtClean="0">
                <a:solidFill>
                  <a:srgbClr val="C00000"/>
                </a:solidFill>
                <a:latin typeface="Trebuchet MS" panose="020B0603020202020204" pitchFamily="34" charset="0"/>
              </a:rPr>
              <a:t>improve</a:t>
            </a:r>
            <a:r>
              <a:rPr lang="en-US" sz="2400" dirty="0" smtClean="0">
                <a:solidFill>
                  <a:srgbClr val="000000"/>
                </a:solidFill>
                <a:latin typeface="Trebuchet MS" panose="020B0603020202020204" pitchFamily="34" charset="0"/>
              </a:rPr>
              <a:t>:</a:t>
            </a:r>
          </a:p>
          <a:p>
            <a:endParaRPr lang="en-US" sz="2400" dirty="0">
              <a:solidFill>
                <a:srgbClr val="000000"/>
              </a:solidFill>
              <a:latin typeface="Trebuchet MS" panose="020B0603020202020204" pitchFamily="34" charset="0"/>
            </a:endParaRPr>
          </a:p>
          <a:p>
            <a:r>
              <a:rPr lang="en-US" sz="2400" b="1" dirty="0" smtClean="0">
                <a:solidFill>
                  <a:srgbClr val="C00000"/>
                </a:solidFill>
                <a:latin typeface="Trebuchet MS" panose="020B0603020202020204" pitchFamily="34" charset="0"/>
              </a:rPr>
              <a:t>Public </a:t>
            </a:r>
            <a:r>
              <a:rPr lang="en-US" sz="2400" b="1" dirty="0">
                <a:solidFill>
                  <a:srgbClr val="C00000"/>
                </a:solidFill>
                <a:latin typeface="Trebuchet MS" panose="020B0603020202020204" pitchFamily="34" charset="0"/>
              </a:rPr>
              <a:t>health</a:t>
            </a:r>
            <a:r>
              <a:rPr lang="en-US" sz="2400" dirty="0">
                <a:solidFill>
                  <a:srgbClr val="000000"/>
                </a:solidFill>
                <a:latin typeface="Trebuchet MS" panose="020B0603020202020204" pitchFamily="34" charset="0"/>
              </a:rPr>
              <a:t>, safety, comfort, good order, appearance, convenience, </a:t>
            </a:r>
            <a:r>
              <a:rPr lang="en-US" sz="2400" b="1" dirty="0">
                <a:solidFill>
                  <a:srgbClr val="C00000"/>
                </a:solidFill>
                <a:latin typeface="Trebuchet MS" panose="020B0603020202020204" pitchFamily="34" charset="0"/>
              </a:rPr>
              <a:t>general welfare</a:t>
            </a:r>
            <a:r>
              <a:rPr lang="en-US" sz="2400" dirty="0">
                <a:solidFill>
                  <a:srgbClr val="000000"/>
                </a:solidFill>
                <a:latin typeface="Trebuchet MS" panose="020B0603020202020204" pitchFamily="34" charset="0"/>
              </a:rPr>
              <a:t>; facilitate the adequate and efficient provision of transportation, water, sewerage, schools, parks, recreational facilities, housing, and </a:t>
            </a:r>
            <a:r>
              <a:rPr lang="en-US" sz="2400" b="1" dirty="0">
                <a:solidFill>
                  <a:srgbClr val="C00000"/>
                </a:solidFill>
                <a:latin typeface="Trebuchet MS" panose="020B0603020202020204" pitchFamily="34" charset="0"/>
              </a:rPr>
              <a:t>other requirements and services</a:t>
            </a:r>
            <a:r>
              <a:rPr lang="en-US" sz="2400" dirty="0">
                <a:solidFill>
                  <a:srgbClr val="000000"/>
                </a:solidFill>
                <a:latin typeface="Trebuchet MS" panose="020B0603020202020204" pitchFamily="34" charset="0"/>
              </a:rPr>
              <a:t>; and conserve, develop, utilize, and protect natural resources within their jurisdictions.</a:t>
            </a:r>
            <a:endParaRPr lang="en-US" sz="2400" dirty="0"/>
          </a:p>
        </p:txBody>
      </p:sp>
    </p:spTree>
    <p:extLst>
      <p:ext uri="{BB962C8B-B14F-4D97-AF65-F5344CB8AC3E}">
        <p14:creationId xmlns:p14="http://schemas.microsoft.com/office/powerpoint/2010/main" val="355565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C3B492B-A93E-4910-ADB6-1DF10A6FA3C2}" type="slidenum">
              <a:rPr lang="en-US" smtClean="0">
                <a:solidFill>
                  <a:srgbClr val="A04DA3">
                    <a:shade val="75000"/>
                  </a:srgbClr>
                </a:solidFill>
              </a:rPr>
              <a:pPr/>
              <a:t>19</a:t>
            </a:fld>
            <a:endParaRPr lang="en-US" dirty="0">
              <a:solidFill>
                <a:srgbClr val="A04DA3">
                  <a:shade val="75000"/>
                </a:srgbClr>
              </a:solidFill>
            </a:endParaRPr>
          </a:p>
        </p:txBody>
      </p:sp>
      <p:sp>
        <p:nvSpPr>
          <p:cNvPr id="8" name="Title 1"/>
          <p:cNvSpPr txBox="1">
            <a:spLocks/>
          </p:cNvSpPr>
          <p:nvPr/>
        </p:nvSpPr>
        <p:spPr>
          <a:xfrm>
            <a:off x="1" y="40944"/>
            <a:ext cx="12224654" cy="796747"/>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sz="4000" b="1" dirty="0" smtClean="0">
                <a:solidFill>
                  <a:prstClr val="white"/>
                </a:solidFill>
              </a:rPr>
              <a:t>A Model for</a:t>
            </a:r>
            <a:r>
              <a:rPr lang="en-US" sz="4000" b="1" dirty="0">
                <a:solidFill>
                  <a:prstClr val="white"/>
                </a:solidFill>
              </a:rPr>
              <a:t> Food </a:t>
            </a:r>
            <a:r>
              <a:rPr lang="en-US" sz="4000" b="1" dirty="0" smtClean="0">
                <a:solidFill>
                  <a:prstClr val="white"/>
                </a:solidFill>
              </a:rPr>
              <a:t>Sovereignty Activation</a:t>
            </a:r>
            <a:endParaRPr lang="en-US" sz="4000" b="1" dirty="0">
              <a:solidFill>
                <a:prstClr val="white"/>
              </a:solidFill>
            </a:endParaRPr>
          </a:p>
        </p:txBody>
      </p:sp>
      <p:sp>
        <p:nvSpPr>
          <p:cNvPr id="5" name="TextBox 4"/>
          <p:cNvSpPr txBox="1"/>
          <p:nvPr/>
        </p:nvSpPr>
        <p:spPr>
          <a:xfrm>
            <a:off x="304800" y="1206943"/>
            <a:ext cx="4572000" cy="830997"/>
          </a:xfrm>
          <a:prstGeom prst="rect">
            <a:avLst/>
          </a:prstGeom>
          <a:noFill/>
        </p:spPr>
        <p:txBody>
          <a:bodyPr wrap="square" rtlCol="0">
            <a:spAutoFit/>
          </a:bodyPr>
          <a:lstStyle/>
          <a:p>
            <a:pPr algn="ctr"/>
            <a:endParaRPr lang="en-US" sz="3000" b="1" dirty="0" smtClean="0">
              <a:solidFill>
                <a:prstClr val="black"/>
              </a:solidFill>
            </a:endParaRPr>
          </a:p>
          <a:p>
            <a:pPr algn="ctr"/>
            <a:endParaRPr lang="en-US" dirty="0">
              <a:solidFill>
                <a:prstClr val="black"/>
              </a:solidFill>
            </a:endParaRPr>
          </a:p>
        </p:txBody>
      </p:sp>
      <p:graphicFrame>
        <p:nvGraphicFramePr>
          <p:cNvPr id="3" name="Diagram 2"/>
          <p:cNvGraphicFramePr/>
          <p:nvPr>
            <p:extLst/>
          </p:nvPr>
        </p:nvGraphicFramePr>
        <p:xfrm>
          <a:off x="0" y="1140679"/>
          <a:ext cx="1090269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8382000" y="4189466"/>
            <a:ext cx="3651705" cy="2369880"/>
          </a:xfrm>
          <a:prstGeom prst="rect">
            <a:avLst/>
          </a:prstGeom>
          <a:solidFill>
            <a:srgbClr val="FFFF00"/>
          </a:solidFill>
        </p:spPr>
        <p:txBody>
          <a:bodyPr wrap="none" rtlCol="0">
            <a:spAutoFit/>
          </a:bodyPr>
          <a:lstStyle/>
          <a:p>
            <a:pPr algn="ctr"/>
            <a:r>
              <a:rPr lang="en-US" sz="3200" b="1" dirty="0" smtClean="0">
                <a:solidFill>
                  <a:srgbClr val="C00000"/>
                </a:solidFill>
              </a:rPr>
              <a:t>GOAL:</a:t>
            </a:r>
          </a:p>
          <a:p>
            <a:pPr algn="ctr"/>
            <a:r>
              <a:rPr lang="en-US" sz="3200" b="1" dirty="0" smtClean="0">
                <a:solidFill>
                  <a:srgbClr val="C00000"/>
                </a:solidFill>
              </a:rPr>
              <a:t>Get food rights in:</a:t>
            </a:r>
          </a:p>
          <a:p>
            <a:pPr marL="342900" indent="-342900">
              <a:buFontTx/>
              <a:buAutoNum type="arabicPeriod"/>
            </a:pPr>
            <a:r>
              <a:rPr lang="en-US" sz="2800" dirty="0" smtClean="0">
                <a:solidFill>
                  <a:srgbClr val="C00000"/>
                </a:solidFill>
              </a:rPr>
              <a:t>Comprehensive Plans</a:t>
            </a:r>
          </a:p>
          <a:p>
            <a:pPr marL="342900" indent="-342900">
              <a:buFontTx/>
              <a:buAutoNum type="arabicPeriod"/>
            </a:pPr>
            <a:r>
              <a:rPr lang="en-US" sz="2800" dirty="0" smtClean="0">
                <a:solidFill>
                  <a:srgbClr val="C00000"/>
                </a:solidFill>
              </a:rPr>
              <a:t>Master Plans</a:t>
            </a:r>
          </a:p>
          <a:p>
            <a:pPr marL="342900" indent="-342900">
              <a:buFontTx/>
              <a:buAutoNum type="arabicPeriod"/>
            </a:pPr>
            <a:r>
              <a:rPr lang="en-US" sz="2800" dirty="0" smtClean="0">
                <a:solidFill>
                  <a:srgbClr val="C00000"/>
                </a:solidFill>
              </a:rPr>
              <a:t>Land Use Codes</a:t>
            </a:r>
            <a:endParaRPr lang="en-US" sz="2800" dirty="0">
              <a:solidFill>
                <a:srgbClr val="C00000"/>
              </a:solidFill>
            </a:endParaRPr>
          </a:p>
        </p:txBody>
      </p:sp>
    </p:spTree>
    <p:extLst>
      <p:ext uri="{BB962C8B-B14F-4D97-AF65-F5344CB8AC3E}">
        <p14:creationId xmlns:p14="http://schemas.microsoft.com/office/powerpoint/2010/main" val="60548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615055" y="6416675"/>
            <a:ext cx="609600" cy="441325"/>
          </a:xfrm>
        </p:spPr>
        <p:txBody>
          <a:bodyPr/>
          <a:lstStyle/>
          <a:p>
            <a:fld id="{CC3B492B-A93E-4910-ADB6-1DF10A6FA3C2}" type="slidenum">
              <a:rPr lang="en-US" smtClean="0"/>
              <a:pPr/>
              <a:t>2</a:t>
            </a:fld>
            <a:endParaRPr lang="en-US" dirty="0"/>
          </a:p>
        </p:txBody>
      </p:sp>
      <p:sp>
        <p:nvSpPr>
          <p:cNvPr id="9" name="Title 1"/>
          <p:cNvSpPr txBox="1">
            <a:spLocks/>
          </p:cNvSpPr>
          <p:nvPr/>
        </p:nvSpPr>
        <p:spPr>
          <a:xfrm>
            <a:off x="0" y="48768"/>
            <a:ext cx="12224655" cy="838200"/>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b="1" dirty="0" smtClean="0">
                <a:solidFill>
                  <a:prstClr val="white"/>
                </a:solidFill>
              </a:rPr>
              <a:t>Roots in the City </a:t>
            </a:r>
            <a:r>
              <a:rPr lang="en-US" sz="4000" b="1" dirty="0" err="1" smtClean="0">
                <a:solidFill>
                  <a:prstClr val="white"/>
                </a:solidFill>
              </a:rPr>
              <a:t>Overtown</a:t>
            </a:r>
            <a:r>
              <a:rPr lang="en-US" sz="4000" b="1" dirty="0" smtClean="0">
                <a:solidFill>
                  <a:prstClr val="white"/>
                </a:solidFill>
              </a:rPr>
              <a:t> Urban Farm Closing, 2011</a:t>
            </a:r>
          </a:p>
        </p:txBody>
      </p:sp>
      <p:sp>
        <p:nvSpPr>
          <p:cNvPr id="10" name="Title 1"/>
          <p:cNvSpPr txBox="1">
            <a:spLocks/>
          </p:cNvSpPr>
          <p:nvPr/>
        </p:nvSpPr>
        <p:spPr>
          <a:xfrm>
            <a:off x="4730353" y="4542052"/>
            <a:ext cx="6091963" cy="2132424"/>
          </a:xfrm>
          <a:prstGeom prst="rect">
            <a:avLst/>
          </a:prstGeom>
        </p:spPr>
        <p:txBody>
          <a:bodyPr/>
          <a:lstStyle/>
          <a:p>
            <a:pPr>
              <a:buNone/>
            </a:pPr>
            <a:r>
              <a:rPr lang="en-US" sz="4000" dirty="0" smtClean="0">
                <a:solidFill>
                  <a:schemeClr val="accent6">
                    <a:lumMod val="50000"/>
                  </a:schemeClr>
                </a:solidFill>
              </a:rPr>
              <a:t>“</a:t>
            </a:r>
            <a:r>
              <a:rPr lang="en-US" sz="4000" i="1" dirty="0" smtClean="0">
                <a:solidFill>
                  <a:schemeClr val="accent6">
                    <a:lumMod val="50000"/>
                  </a:schemeClr>
                </a:solidFill>
              </a:rPr>
              <a:t>How we eat determines, to a considerable extent how the world is used.” </a:t>
            </a:r>
          </a:p>
          <a:p>
            <a:pPr>
              <a:buNone/>
            </a:pPr>
            <a:r>
              <a:rPr lang="en-US" sz="1200" i="1" dirty="0" smtClean="0">
                <a:solidFill>
                  <a:schemeClr val="accent6">
                    <a:lumMod val="50000"/>
                  </a:schemeClr>
                </a:solidFill>
              </a:rPr>
              <a:t>(</a:t>
            </a:r>
            <a:r>
              <a:rPr lang="en-US" sz="1200" i="1" dirty="0" err="1" smtClean="0">
                <a:solidFill>
                  <a:schemeClr val="accent6">
                    <a:lumMod val="50000"/>
                  </a:schemeClr>
                </a:solidFill>
              </a:rPr>
              <a:t>Wedell</a:t>
            </a:r>
            <a:r>
              <a:rPr lang="en-US" sz="1200" i="1" dirty="0" smtClean="0">
                <a:solidFill>
                  <a:schemeClr val="accent6">
                    <a:lumMod val="50000"/>
                  </a:schemeClr>
                </a:solidFill>
              </a:rPr>
              <a:t> Berry, 1990, p. 139) </a:t>
            </a:r>
          </a:p>
        </p:txBody>
      </p:sp>
      <p:grpSp>
        <p:nvGrpSpPr>
          <p:cNvPr id="16" name="Group 15"/>
          <p:cNvGrpSpPr/>
          <p:nvPr/>
        </p:nvGrpSpPr>
        <p:grpSpPr>
          <a:xfrm>
            <a:off x="3828991" y="1267384"/>
            <a:ext cx="7782190" cy="3181260"/>
            <a:chOff x="3828991" y="1267384"/>
            <a:chExt cx="7782190" cy="3181260"/>
          </a:xfrm>
        </p:grpSpPr>
        <p:grpSp>
          <p:nvGrpSpPr>
            <p:cNvPr id="8" name="Group 7"/>
            <p:cNvGrpSpPr/>
            <p:nvPr/>
          </p:nvGrpSpPr>
          <p:grpSpPr>
            <a:xfrm>
              <a:off x="3828991" y="1301797"/>
              <a:ext cx="3283848" cy="3134539"/>
              <a:chOff x="3828991" y="1301797"/>
              <a:chExt cx="3283848" cy="313453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328" y="1301797"/>
                <a:ext cx="3207175" cy="2800933"/>
              </a:xfrm>
              <a:prstGeom prst="rect">
                <a:avLst/>
              </a:prstGeom>
              <a:ln w="38100">
                <a:solidFill>
                  <a:schemeClr val="tx1"/>
                </a:solidFill>
              </a:ln>
            </p:spPr>
          </p:pic>
          <p:sp>
            <p:nvSpPr>
              <p:cNvPr id="11" name="Rectangle 10"/>
              <p:cNvSpPr/>
              <p:nvPr/>
            </p:nvSpPr>
            <p:spPr>
              <a:xfrm>
                <a:off x="3828991" y="4159337"/>
                <a:ext cx="3283848" cy="276999"/>
              </a:xfrm>
              <a:prstGeom prst="rect">
                <a:avLst/>
              </a:prstGeom>
              <a:ln w="38100">
                <a:noFill/>
              </a:ln>
            </p:spPr>
            <p:txBody>
              <a:bodyPr wrap="none">
                <a:spAutoFit/>
              </a:bodyPr>
              <a:lstStyle/>
              <a:p>
                <a:r>
                  <a:rPr lang="en-US" sz="1200" dirty="0"/>
                  <a:t>Maggi Pons, RITC market manager, and the media</a:t>
                </a:r>
              </a:p>
            </p:txBody>
          </p:sp>
        </p:grpSp>
        <p:grpSp>
          <p:nvGrpSpPr>
            <p:cNvPr id="6" name="Group 5"/>
            <p:cNvGrpSpPr/>
            <p:nvPr/>
          </p:nvGrpSpPr>
          <p:grpSpPr>
            <a:xfrm>
              <a:off x="7357522" y="1267384"/>
              <a:ext cx="4253659" cy="3181260"/>
              <a:chOff x="7357522" y="1267384"/>
              <a:chExt cx="4253659" cy="3181260"/>
            </a:xfrm>
          </p:grpSpPr>
          <p:pic>
            <p:nvPicPr>
              <p:cNvPr id="3" name="Picture 2"/>
              <p:cNvPicPr>
                <a:picLocks noChangeAspect="1"/>
              </p:cNvPicPr>
              <p:nvPr/>
            </p:nvPicPr>
            <p:blipFill>
              <a:blip r:embed="rId4"/>
              <a:stretch>
                <a:fillRect/>
              </a:stretch>
            </p:blipFill>
            <p:spPr>
              <a:xfrm>
                <a:off x="7429322" y="1267384"/>
                <a:ext cx="4181859" cy="2840349"/>
              </a:xfrm>
              <a:prstGeom prst="rect">
                <a:avLst/>
              </a:prstGeom>
              <a:ln w="25400">
                <a:solidFill>
                  <a:schemeClr val="tx1"/>
                </a:solidFill>
              </a:ln>
            </p:spPr>
          </p:pic>
          <p:sp>
            <p:nvSpPr>
              <p:cNvPr id="13" name="Rectangle 12"/>
              <p:cNvSpPr/>
              <p:nvPr/>
            </p:nvSpPr>
            <p:spPr>
              <a:xfrm>
                <a:off x="7357522" y="4171645"/>
                <a:ext cx="4211346" cy="276999"/>
              </a:xfrm>
              <a:prstGeom prst="rect">
                <a:avLst/>
              </a:prstGeom>
            </p:spPr>
            <p:txBody>
              <a:bodyPr wrap="none">
                <a:spAutoFit/>
              </a:bodyPr>
              <a:lstStyle/>
              <a:p>
                <a:r>
                  <a:rPr lang="en-US" sz="1200" dirty="0" smtClean="0"/>
                  <a:t>Youth from Here’s Help assisting with the food give-away protest</a:t>
                </a:r>
                <a:endParaRPr lang="en-US" sz="1200" dirty="0"/>
              </a:p>
            </p:txBody>
          </p:sp>
        </p:grpSp>
      </p:grpSp>
      <p:grpSp>
        <p:nvGrpSpPr>
          <p:cNvPr id="12" name="Group 11"/>
          <p:cNvGrpSpPr/>
          <p:nvPr/>
        </p:nvGrpSpPr>
        <p:grpSpPr>
          <a:xfrm>
            <a:off x="90210" y="1267384"/>
            <a:ext cx="3572256" cy="5149290"/>
            <a:chOff x="90210" y="1267384"/>
            <a:chExt cx="3572256" cy="5149290"/>
          </a:xfrm>
        </p:grpSpPr>
        <p:pic>
          <p:nvPicPr>
            <p:cNvPr id="4" name="Picture 3"/>
            <p:cNvPicPr>
              <a:picLocks noChangeAspect="1"/>
            </p:cNvPicPr>
            <p:nvPr/>
          </p:nvPicPr>
          <p:blipFill>
            <a:blip r:embed="rId5"/>
            <a:stretch>
              <a:fillRect/>
            </a:stretch>
          </p:blipFill>
          <p:spPr>
            <a:xfrm>
              <a:off x="90210" y="1267384"/>
              <a:ext cx="3572256" cy="4768874"/>
            </a:xfrm>
            <a:prstGeom prst="rect">
              <a:avLst/>
            </a:prstGeom>
            <a:ln w="38100">
              <a:solidFill>
                <a:schemeClr val="tx1"/>
              </a:solidFill>
            </a:ln>
          </p:spPr>
        </p:pic>
        <p:sp>
          <p:nvSpPr>
            <p:cNvPr id="14" name="Rectangle 13"/>
            <p:cNvSpPr/>
            <p:nvPr/>
          </p:nvSpPr>
          <p:spPr>
            <a:xfrm>
              <a:off x="330946" y="6139675"/>
              <a:ext cx="3090783" cy="276999"/>
            </a:xfrm>
            <a:prstGeom prst="rect">
              <a:avLst/>
            </a:prstGeom>
          </p:spPr>
          <p:txBody>
            <a:bodyPr wrap="none">
              <a:spAutoFit/>
            </a:bodyPr>
            <a:lstStyle/>
            <a:p>
              <a:r>
                <a:rPr lang="en-US" sz="1200" dirty="0" smtClean="0"/>
                <a:t>Roots in the City Carrot Left, store Carrot, right</a:t>
              </a:r>
              <a:endParaRPr lang="en-US" sz="1200" dirty="0"/>
            </a:p>
          </p:txBody>
        </p:sp>
      </p:grpSp>
      <p:sp>
        <p:nvSpPr>
          <p:cNvPr id="15" name="Title 1"/>
          <p:cNvSpPr txBox="1">
            <a:spLocks/>
          </p:cNvSpPr>
          <p:nvPr/>
        </p:nvSpPr>
        <p:spPr>
          <a:xfrm>
            <a:off x="4762308" y="4554360"/>
            <a:ext cx="6920668" cy="2074231"/>
          </a:xfrm>
          <a:prstGeom prst="rect">
            <a:avLst/>
          </a:prstGeom>
          <a:noFill/>
        </p:spPr>
        <p:txBody>
          <a:bodyPr/>
          <a:lstStyle/>
          <a:p>
            <a:pPr fontAlgn="base"/>
            <a:r>
              <a:rPr lang="en-US" sz="4000" dirty="0">
                <a:solidFill>
                  <a:srgbClr val="FF0000"/>
                </a:solidFill>
              </a:rPr>
              <a:t>Policies that shape the city, </a:t>
            </a:r>
            <a:endParaRPr lang="en-US" sz="4000" dirty="0" smtClean="0">
              <a:solidFill>
                <a:srgbClr val="FF0000"/>
              </a:solidFill>
            </a:endParaRPr>
          </a:p>
          <a:p>
            <a:pPr fontAlgn="base"/>
            <a:r>
              <a:rPr lang="en-US" sz="4000" dirty="0" smtClean="0">
                <a:solidFill>
                  <a:srgbClr val="FF0000"/>
                </a:solidFill>
              </a:rPr>
              <a:t>to </a:t>
            </a:r>
            <a:r>
              <a:rPr lang="en-US" sz="4000" dirty="0">
                <a:solidFill>
                  <a:srgbClr val="FF0000"/>
                </a:solidFill>
              </a:rPr>
              <a:t>a considerable extent, </a:t>
            </a:r>
            <a:endParaRPr lang="en-US" sz="4000" dirty="0" smtClean="0">
              <a:solidFill>
                <a:srgbClr val="FF0000"/>
              </a:solidFill>
            </a:endParaRPr>
          </a:p>
          <a:p>
            <a:pPr fontAlgn="base"/>
            <a:r>
              <a:rPr lang="en-US" sz="4000" dirty="0" smtClean="0">
                <a:solidFill>
                  <a:srgbClr val="FF0000"/>
                </a:solidFill>
              </a:rPr>
              <a:t>determine how </a:t>
            </a:r>
            <a:r>
              <a:rPr lang="en-US" sz="4000" dirty="0">
                <a:solidFill>
                  <a:srgbClr val="FF0000"/>
                </a:solidFill>
              </a:rPr>
              <a:t>we eat. </a:t>
            </a:r>
          </a:p>
          <a:p>
            <a:pPr>
              <a:buNone/>
            </a:pPr>
            <a:r>
              <a:rPr lang="en-US" sz="1200" i="1" dirty="0" smtClean="0">
                <a:solidFill>
                  <a:srgbClr val="FF0000"/>
                </a:solidFill>
              </a:rPr>
              <a:t>-Anthony Olivieri</a:t>
            </a:r>
          </a:p>
        </p:txBody>
      </p:sp>
    </p:spTree>
    <p:extLst>
      <p:ext uri="{BB962C8B-B14F-4D97-AF65-F5344CB8AC3E}">
        <p14:creationId xmlns:p14="http://schemas.microsoft.com/office/powerpoint/2010/main" val="284328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C3B492B-A93E-4910-ADB6-1DF10A6FA3C2}" type="slidenum">
              <a:rPr lang="en-US" smtClean="0"/>
              <a:pPr/>
              <a:t>20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353976841"/>
              </p:ext>
            </p:extLst>
          </p:nvPr>
        </p:nvGraphicFramePr>
        <p:xfrm>
          <a:off x="676680" y="1280808"/>
          <a:ext cx="11210519" cy="5358318"/>
        </p:xfrm>
        <a:graphic>
          <a:graphicData uri="http://schemas.openxmlformats.org/drawingml/2006/table">
            <a:tbl>
              <a:tblPr firstRow="1" bandRow="1">
                <a:tableStyleId>{5940675A-B579-460E-94D1-54222C63F5DA}</a:tableStyleId>
              </a:tblPr>
              <a:tblGrid>
                <a:gridCol w="2035118"/>
                <a:gridCol w="1702642"/>
                <a:gridCol w="1555528"/>
                <a:gridCol w="2255515"/>
                <a:gridCol w="1390636"/>
                <a:gridCol w="2271080"/>
              </a:tblGrid>
              <a:tr h="661503">
                <a:tc>
                  <a:txBody>
                    <a:bodyPr/>
                    <a:lstStyle/>
                    <a:p>
                      <a:endParaRPr lang="en-US" dirty="0"/>
                    </a:p>
                  </a:txBody>
                  <a:tcPr/>
                </a:tc>
                <a:tc>
                  <a:txBody>
                    <a:bodyPr/>
                    <a:lstStyle/>
                    <a:p>
                      <a:pPr algn="ctr"/>
                      <a:r>
                        <a:rPr lang="en-US" sz="2000" b="1" dirty="0" smtClean="0"/>
                        <a:t>OPEN SPACE</a:t>
                      </a:r>
                    </a:p>
                  </a:txBody>
                  <a:tcPr/>
                </a:tc>
                <a:tc>
                  <a:txBody>
                    <a:bodyPr/>
                    <a:lstStyle/>
                    <a:p>
                      <a:pPr algn="ctr"/>
                      <a:r>
                        <a:rPr lang="en-US" sz="2000" b="1" dirty="0" smtClean="0"/>
                        <a:t>SCHOOLS</a:t>
                      </a:r>
                      <a:endParaRPr lang="en-US" sz="2000" b="1" dirty="0"/>
                    </a:p>
                  </a:txBody>
                  <a:tcPr/>
                </a:tc>
                <a:tc>
                  <a:txBody>
                    <a:bodyPr/>
                    <a:lstStyle/>
                    <a:p>
                      <a:pPr algn="ctr"/>
                      <a:r>
                        <a:rPr lang="en-US" sz="2000" b="1" cap="all" baseline="0" dirty="0" smtClean="0"/>
                        <a:t>Transportation</a:t>
                      </a:r>
                      <a:endParaRPr lang="en-US" sz="2000" b="1" cap="all" baseline="0" dirty="0"/>
                    </a:p>
                  </a:txBody>
                  <a:tcPr/>
                </a:tc>
                <a:tc>
                  <a:txBody>
                    <a:bodyPr/>
                    <a:lstStyle/>
                    <a:p>
                      <a:pPr algn="ctr"/>
                      <a:r>
                        <a:rPr lang="en-US" sz="2000" b="1" cap="all" baseline="0" dirty="0" smtClean="0"/>
                        <a:t>Housing</a:t>
                      </a:r>
                      <a:endParaRPr lang="en-US" sz="2000" b="1" cap="all" baseline="0" dirty="0"/>
                    </a:p>
                  </a:txBody>
                  <a:tcPr/>
                </a:tc>
                <a:tc>
                  <a:txBody>
                    <a:bodyPr/>
                    <a:lstStyle/>
                    <a:p>
                      <a:pPr algn="ctr"/>
                      <a:r>
                        <a:rPr lang="en-US" sz="2000" b="1" cap="all" baseline="0" dirty="0" smtClean="0"/>
                        <a:t>Buildings and </a:t>
                      </a:r>
                    </a:p>
                    <a:p>
                      <a:pPr algn="ctr"/>
                      <a:r>
                        <a:rPr lang="en-US" sz="2000" b="1" cap="all" baseline="0" dirty="0" smtClean="0"/>
                        <a:t>infrastructure</a:t>
                      </a:r>
                    </a:p>
                  </a:txBody>
                  <a:tcPr/>
                </a:tc>
              </a:tr>
              <a:tr h="680504">
                <a:tc>
                  <a:txBody>
                    <a:bodyPr/>
                    <a:lstStyle/>
                    <a:p>
                      <a:r>
                        <a:rPr lang="en-US" sz="2000" b="1" cap="all" dirty="0" smtClean="0"/>
                        <a:t>Production</a:t>
                      </a:r>
                      <a:endParaRPr lang="en-US" sz="2000" dirty="0"/>
                    </a:p>
                  </a:txBody>
                  <a:tcPr anchor="ctr"/>
                </a:tc>
                <a:tc>
                  <a:txBody>
                    <a:bodyPr/>
                    <a:lstStyle/>
                    <a:p>
                      <a:r>
                        <a:rPr lang="en-US" sz="1400" dirty="0" smtClean="0"/>
                        <a:t>Policy</a:t>
                      </a:r>
                      <a:r>
                        <a:rPr lang="en-US" sz="1400" baseline="0" dirty="0" smtClean="0"/>
                        <a:t> ideas</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680504">
                <a:tc>
                  <a:txBody>
                    <a:bodyPr/>
                    <a:lstStyle/>
                    <a:p>
                      <a:r>
                        <a:rPr lang="en-US" sz="2000" b="1" cap="all" dirty="0" smtClean="0"/>
                        <a:t>Processing</a:t>
                      </a:r>
                      <a:endParaRPr lang="en-US" sz="2000" dirty="0"/>
                    </a:p>
                  </a:txBody>
                  <a:tcPr anchor="ct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802857">
                <a:tc>
                  <a:txBody>
                    <a:bodyPr/>
                    <a:lstStyle/>
                    <a:p>
                      <a:r>
                        <a:rPr lang="en-US" sz="2000" b="1" cap="all" dirty="0" smtClean="0"/>
                        <a:t>Storage &amp; Distribution</a:t>
                      </a:r>
                      <a:endParaRPr lang="en-US" sz="2000" dirty="0"/>
                    </a:p>
                  </a:txBody>
                  <a:tcPr anchor="ct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680504">
                <a:tc>
                  <a:txBody>
                    <a:bodyPr/>
                    <a:lstStyle/>
                    <a:p>
                      <a:r>
                        <a:rPr lang="en-US" sz="2000" b="1" dirty="0" smtClean="0"/>
                        <a:t>ACQUISITION</a:t>
                      </a:r>
                      <a:endParaRPr lang="en-US" sz="2000" dirty="0"/>
                    </a:p>
                  </a:txBody>
                  <a:tcPr anchor="ct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888783">
                <a:tc>
                  <a:txBody>
                    <a:bodyPr/>
                    <a:lstStyle/>
                    <a:p>
                      <a:r>
                        <a:rPr lang="en-US" sz="2000" b="1" dirty="0" smtClean="0"/>
                        <a:t>EATING &amp; LEARNING</a:t>
                      </a:r>
                      <a:endParaRPr lang="en-US" sz="2000" dirty="0"/>
                    </a:p>
                  </a:txBody>
                  <a:tcPr anchor="ct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924126">
                <a:tc>
                  <a:txBody>
                    <a:bodyPr/>
                    <a:lstStyle/>
                    <a:p>
                      <a:r>
                        <a:rPr lang="en-US" sz="2000" b="1" dirty="0" smtClean="0"/>
                        <a:t>FOOD RENEWAL</a:t>
                      </a:r>
                      <a:endParaRPr lang="en-US" sz="2000" dirty="0"/>
                    </a:p>
                  </a:txBody>
                  <a:tcPr anchor="ct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grpSp>
        <p:nvGrpSpPr>
          <p:cNvPr id="3" name="Group 2"/>
          <p:cNvGrpSpPr/>
          <p:nvPr/>
        </p:nvGrpSpPr>
        <p:grpSpPr>
          <a:xfrm>
            <a:off x="639514" y="842024"/>
            <a:ext cx="4076700" cy="1015169"/>
            <a:chOff x="639514" y="842024"/>
            <a:chExt cx="4076700" cy="1015169"/>
          </a:xfrm>
        </p:grpSpPr>
        <p:sp>
          <p:nvSpPr>
            <p:cNvPr id="11" name="TextBox 10"/>
            <p:cNvSpPr txBox="1"/>
            <p:nvPr/>
          </p:nvSpPr>
          <p:spPr>
            <a:xfrm>
              <a:off x="639514" y="842024"/>
              <a:ext cx="4076700" cy="461665"/>
            </a:xfrm>
            <a:prstGeom prst="rect">
              <a:avLst/>
            </a:prstGeom>
            <a:noFill/>
          </p:spPr>
          <p:txBody>
            <a:bodyPr wrap="square" rtlCol="0">
              <a:spAutoFit/>
            </a:bodyPr>
            <a:lstStyle/>
            <a:p>
              <a:r>
                <a:rPr lang="en-US" sz="2400" b="1" dirty="0" smtClean="0">
                  <a:solidFill>
                    <a:srgbClr val="FF0000"/>
                  </a:solidFill>
                </a:rPr>
                <a:t>Community Planning </a:t>
              </a:r>
              <a:r>
                <a:rPr lang="en-US" sz="2400" b="1" dirty="0">
                  <a:solidFill>
                    <a:srgbClr val="FF0000"/>
                  </a:solidFill>
                </a:rPr>
                <a:t>Elements</a:t>
              </a:r>
            </a:p>
          </p:txBody>
        </p:sp>
        <p:sp>
          <p:nvSpPr>
            <p:cNvPr id="15" name="Bent Arrow 14"/>
            <p:cNvSpPr/>
            <p:nvPr/>
          </p:nvSpPr>
          <p:spPr>
            <a:xfrm rot="10800000" flipH="1">
              <a:off x="1600200" y="1251702"/>
              <a:ext cx="612434" cy="605491"/>
            </a:xfrm>
            <a:prstGeom prst="bentArrow">
              <a:avLst>
                <a:gd name="adj1" fmla="val 27834"/>
                <a:gd name="adj2" fmla="val 43418"/>
                <a:gd name="adj3" fmla="val 25000"/>
                <a:gd name="adj4" fmla="val 4129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 name="Group 1"/>
          <p:cNvGrpSpPr/>
          <p:nvPr/>
        </p:nvGrpSpPr>
        <p:grpSpPr>
          <a:xfrm>
            <a:off x="0" y="1889526"/>
            <a:ext cx="658295" cy="4383181"/>
            <a:chOff x="72263" y="2133170"/>
            <a:chExt cx="658295" cy="4383181"/>
          </a:xfrm>
        </p:grpSpPr>
        <p:sp>
          <p:nvSpPr>
            <p:cNvPr id="13" name="TextBox 12"/>
            <p:cNvSpPr txBox="1"/>
            <p:nvPr/>
          </p:nvSpPr>
          <p:spPr>
            <a:xfrm rot="16200000">
              <a:off x="-1463643" y="3917317"/>
              <a:ext cx="3533477" cy="461665"/>
            </a:xfrm>
            <a:prstGeom prst="rect">
              <a:avLst/>
            </a:prstGeom>
            <a:noFill/>
          </p:spPr>
          <p:txBody>
            <a:bodyPr wrap="square" rtlCol="0">
              <a:spAutoFit/>
            </a:bodyPr>
            <a:lstStyle/>
            <a:p>
              <a:r>
                <a:rPr lang="en-US" sz="2400" b="1" dirty="0">
                  <a:solidFill>
                    <a:srgbClr val="007E39"/>
                  </a:solidFill>
                </a:rPr>
                <a:t>Food system components</a:t>
              </a:r>
            </a:p>
          </p:txBody>
        </p:sp>
        <p:sp>
          <p:nvSpPr>
            <p:cNvPr id="14" name="Bent Arrow 13"/>
            <p:cNvSpPr/>
            <p:nvPr/>
          </p:nvSpPr>
          <p:spPr>
            <a:xfrm rot="10800000" flipH="1">
              <a:off x="287278" y="5915024"/>
              <a:ext cx="443280" cy="601327"/>
            </a:xfrm>
            <a:prstGeom prst="bentArrow">
              <a:avLst>
                <a:gd name="adj1" fmla="val 27834"/>
                <a:gd name="adj2" fmla="val 43418"/>
                <a:gd name="adj3" fmla="val 25000"/>
                <a:gd name="adj4" fmla="val 45581"/>
              </a:avLst>
            </a:prstGeom>
            <a:solidFill>
              <a:srgbClr val="007E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a:off x="269639" y="2133170"/>
              <a:ext cx="458574" cy="448296"/>
            </a:xfrm>
            <a:prstGeom prst="bentArrow">
              <a:avLst>
                <a:gd name="adj1" fmla="val 25669"/>
                <a:gd name="adj2" fmla="val 44157"/>
                <a:gd name="adj3" fmla="val 17613"/>
                <a:gd name="adj4" fmla="val 53563"/>
              </a:avLst>
            </a:prstGeom>
            <a:solidFill>
              <a:srgbClr val="007E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Title 1"/>
          <p:cNvSpPr txBox="1">
            <a:spLocks/>
          </p:cNvSpPr>
          <p:nvPr/>
        </p:nvSpPr>
        <p:spPr>
          <a:xfrm>
            <a:off x="0" y="21259"/>
            <a:ext cx="12224655" cy="679882"/>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sz="4000" b="1" dirty="0" smtClean="0">
                <a:solidFill>
                  <a:schemeClr val="bg1"/>
                </a:solidFill>
              </a:rPr>
              <a:t>Land Use Policy Strategy Discussion</a:t>
            </a:r>
            <a:endParaRPr lang="en-US" sz="4000" b="1" dirty="0">
              <a:solidFill>
                <a:schemeClr val="bg1"/>
              </a:solidFill>
            </a:endParaRPr>
          </a:p>
        </p:txBody>
      </p:sp>
    </p:spTree>
    <p:extLst>
      <p:ext uri="{BB962C8B-B14F-4D97-AF65-F5344CB8AC3E}">
        <p14:creationId xmlns:p14="http://schemas.microsoft.com/office/powerpoint/2010/main" val="284272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DEB8278-55D4-4656-BE26-743487CAD376}" type="slidenum">
              <a:rPr lang="en-US" altLang="en-US">
                <a:solidFill>
                  <a:srgbClr val="838383"/>
                </a:solidFill>
                <a:latin typeface="Calibri" panose="020F0502020204030204" pitchFamily="34" charset="0"/>
              </a:rPr>
              <a:pPr/>
              <a:t>21</a:t>
            </a:fld>
            <a:endParaRPr lang="en-US" altLang="en-US">
              <a:solidFill>
                <a:srgbClr val="838383"/>
              </a:solidFill>
              <a:latin typeface="Calibri" panose="020F0502020204030204" pitchFamily="34" charset="0"/>
            </a:endParaRPr>
          </a:p>
        </p:txBody>
      </p:sp>
      <p:sp>
        <p:nvSpPr>
          <p:cNvPr id="6" name="Title 1"/>
          <p:cNvSpPr txBox="1">
            <a:spLocks/>
          </p:cNvSpPr>
          <p:nvPr/>
        </p:nvSpPr>
        <p:spPr>
          <a:xfrm>
            <a:off x="0" y="76201"/>
            <a:ext cx="12191999" cy="762000"/>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b="1" dirty="0" smtClean="0">
                <a:solidFill>
                  <a:prstClr val="white"/>
                </a:solidFill>
              </a:rPr>
              <a:t>Thank you!</a:t>
            </a:r>
          </a:p>
        </p:txBody>
      </p:sp>
      <p:sp>
        <p:nvSpPr>
          <p:cNvPr id="11" name="TextBox 10"/>
          <p:cNvSpPr txBox="1"/>
          <p:nvPr/>
        </p:nvSpPr>
        <p:spPr>
          <a:xfrm>
            <a:off x="1951051" y="868681"/>
            <a:ext cx="8289897" cy="3231654"/>
          </a:xfrm>
          <a:prstGeom prst="rect">
            <a:avLst/>
          </a:prstGeom>
          <a:noFill/>
        </p:spPr>
        <p:txBody>
          <a:bodyPr wrap="none" rtlCol="0">
            <a:spAutoFit/>
          </a:bodyPr>
          <a:lstStyle/>
          <a:p>
            <a:pPr algn="ctr"/>
            <a:r>
              <a:rPr lang="en-US" sz="5000" dirty="0" smtClean="0"/>
              <a:t>Anthony Olivieri </a:t>
            </a:r>
          </a:p>
          <a:p>
            <a:pPr algn="ctr"/>
            <a:r>
              <a:rPr lang="en-US" sz="5000" dirty="0" smtClean="0">
                <a:hlinkClick r:id="rId3"/>
              </a:rPr>
              <a:t>anthony.o@flfpc.org</a:t>
            </a:r>
            <a:endParaRPr lang="en-US" sz="5000" dirty="0" smtClean="0"/>
          </a:p>
          <a:p>
            <a:pPr algn="ctr"/>
            <a:r>
              <a:rPr lang="en-US" sz="5400" dirty="0">
                <a:hlinkClick r:id="rId4"/>
              </a:rPr>
              <a:t>https://flfpc.wildapricot.org</a:t>
            </a:r>
            <a:r>
              <a:rPr lang="en-US" sz="5400" dirty="0" smtClean="0">
                <a:hlinkClick r:id="rId4"/>
              </a:rPr>
              <a:t>/</a:t>
            </a:r>
            <a:endParaRPr lang="en-US" sz="5400" dirty="0" smtClean="0"/>
          </a:p>
          <a:p>
            <a:pPr algn="ctr"/>
            <a:endParaRPr lang="en-US" sz="50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2971800"/>
            <a:ext cx="4096215" cy="4096215"/>
          </a:xfrm>
          <a:prstGeom prst="rect">
            <a:avLst/>
          </a:prstGeom>
        </p:spPr>
      </p:pic>
    </p:spTree>
    <p:extLst>
      <p:ext uri="{BB962C8B-B14F-4D97-AF65-F5344CB8AC3E}">
        <p14:creationId xmlns:p14="http://schemas.microsoft.com/office/powerpoint/2010/main" val="3220760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9A70E9-0E76-4FCE-AA89-4C915C81ACED}" type="slidenum">
              <a:rPr lang="en-US" smtClean="0"/>
              <a:pPr>
                <a:defRPr/>
              </a:pPr>
              <a:t>3</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9626" y="324880"/>
            <a:ext cx="3631398" cy="6421841"/>
          </a:xfrm>
          <a:prstGeom prst="rect">
            <a:avLst/>
          </a:prstGeom>
          <a:ln w="41275">
            <a:solidFill>
              <a:schemeClr val="tx1"/>
            </a:solidFill>
          </a:ln>
        </p:spPr>
      </p:pic>
      <p:pic>
        <p:nvPicPr>
          <p:cNvPr id="9" name="Picture 8"/>
          <p:cNvPicPr>
            <a:picLocks noChangeAspect="1"/>
          </p:cNvPicPr>
          <p:nvPr/>
        </p:nvPicPr>
        <p:blipFill>
          <a:blip r:embed="rId3"/>
          <a:stretch>
            <a:fillRect/>
          </a:stretch>
        </p:blipFill>
        <p:spPr>
          <a:xfrm>
            <a:off x="236581" y="1597705"/>
            <a:ext cx="3279508" cy="5149016"/>
          </a:xfrm>
          <a:prstGeom prst="rect">
            <a:avLst/>
          </a:prstGeom>
          <a:ln w="41275">
            <a:solidFill>
              <a:schemeClr val="tx1"/>
            </a:solidFill>
          </a:ln>
        </p:spPr>
      </p:pic>
      <p:pic>
        <p:nvPicPr>
          <p:cNvPr id="10" name="Picture 2" descr="C:\Users\TonyO\Dropbox\PATCH\Deliverables\Lewis Deliverable\April Deliverables_JL\IMG_11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2606" y="3429000"/>
            <a:ext cx="4430165" cy="3322624"/>
          </a:xfrm>
          <a:prstGeom prst="rect">
            <a:avLst/>
          </a:prstGeom>
          <a:noFill/>
          <a:ln w="412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2606" y="355876"/>
            <a:ext cx="4430165" cy="2957048"/>
          </a:xfrm>
          <a:prstGeom prst="rect">
            <a:avLst/>
          </a:prstGeom>
          <a:ln w="41275">
            <a:solidFill>
              <a:schemeClr val="tx1"/>
            </a:solidFill>
          </a:ln>
        </p:spPr>
      </p:pic>
      <p:pic>
        <p:nvPicPr>
          <p:cNvPr id="12" name="Picture 11"/>
          <p:cNvPicPr/>
          <p:nvPr/>
        </p:nvPicPr>
        <p:blipFill>
          <a:blip r:embed="rId6" cstate="print"/>
          <a:srcRect/>
          <a:stretch>
            <a:fillRect/>
          </a:stretch>
        </p:blipFill>
        <p:spPr bwMode="auto">
          <a:xfrm>
            <a:off x="185728" y="228600"/>
            <a:ext cx="3377565" cy="1219200"/>
          </a:xfrm>
          <a:prstGeom prst="rect">
            <a:avLst/>
          </a:prstGeom>
          <a:noFill/>
          <a:ln w="9525">
            <a:noFill/>
            <a:miter lim="800000"/>
            <a:headEnd/>
            <a:tailEnd/>
          </a:ln>
        </p:spPr>
      </p:pic>
    </p:spTree>
    <p:extLst>
      <p:ext uri="{BB962C8B-B14F-4D97-AF65-F5344CB8AC3E}">
        <p14:creationId xmlns:p14="http://schemas.microsoft.com/office/powerpoint/2010/main" val="19443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9A70E9-0E76-4FCE-AA89-4C915C81ACED}" type="slidenum">
              <a:rPr lang="en-US" smtClean="0"/>
              <a:pPr>
                <a:defRPr/>
              </a:pPr>
              <a:t>4</a:t>
            </a:fld>
            <a:endParaRPr lang="en-US"/>
          </a:p>
        </p:txBody>
      </p:sp>
      <p:sp>
        <p:nvSpPr>
          <p:cNvPr id="5" name="Title 1"/>
          <p:cNvSpPr txBox="1">
            <a:spLocks/>
          </p:cNvSpPr>
          <p:nvPr/>
        </p:nvSpPr>
        <p:spPr>
          <a:xfrm>
            <a:off x="0" y="48768"/>
            <a:ext cx="12224655" cy="838200"/>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b="1" dirty="0" smtClean="0">
                <a:solidFill>
                  <a:prstClr val="white"/>
                </a:solidFill>
              </a:rPr>
              <a:t>The Political Awakening of Food</a:t>
            </a:r>
          </a:p>
        </p:txBody>
      </p:sp>
      <p:sp>
        <p:nvSpPr>
          <p:cNvPr id="6" name="Content Placeholder 2"/>
          <p:cNvSpPr>
            <a:spLocks noGrp="1"/>
          </p:cNvSpPr>
          <p:nvPr>
            <p:ph sz="quarter" idx="1"/>
          </p:nvPr>
        </p:nvSpPr>
        <p:spPr>
          <a:xfrm>
            <a:off x="3356201" y="1531587"/>
            <a:ext cx="5352598" cy="5094535"/>
          </a:xfrm>
        </p:spPr>
        <p:txBody>
          <a:bodyPr>
            <a:noAutofit/>
          </a:bodyPr>
          <a:lstStyle/>
          <a:p>
            <a:pPr>
              <a:buNone/>
            </a:pPr>
            <a:endParaRPr lang="en-US" sz="1600" dirty="0" smtClean="0">
              <a:solidFill>
                <a:srgbClr val="415CA2"/>
              </a:solidFill>
            </a:endParaRPr>
          </a:p>
          <a:p>
            <a:pPr indent="7938">
              <a:buNone/>
            </a:pPr>
            <a:r>
              <a:rPr lang="en-US" sz="2800" dirty="0" smtClean="0">
                <a:solidFill>
                  <a:srgbClr val="415CA2"/>
                </a:solidFill>
              </a:rPr>
              <a:t>“</a:t>
            </a:r>
            <a:r>
              <a:rPr lang="en-US" sz="2800" i="1" dirty="0" smtClean="0">
                <a:solidFill>
                  <a:srgbClr val="415CA2"/>
                </a:solidFill>
              </a:rPr>
              <a:t>Food, like no other commodity, allows for a political reawakening, as it touches our lives in so many ways… </a:t>
            </a:r>
            <a:r>
              <a:rPr lang="en-US" sz="2800" b="1" i="1" dirty="0" smtClean="0">
                <a:solidFill>
                  <a:srgbClr val="415CA2"/>
                </a:solidFill>
              </a:rPr>
              <a:t>Food citizenship </a:t>
            </a:r>
            <a:r>
              <a:rPr lang="en-US" sz="2800" i="1" dirty="0" smtClean="0">
                <a:solidFill>
                  <a:srgbClr val="415CA2"/>
                </a:solidFill>
              </a:rPr>
              <a:t>suggests both belonging and participating, at all levels of relationships  from the intimacy of breastfeeding to the discussions at the World Trade Organizatio</a:t>
            </a:r>
            <a:r>
              <a:rPr lang="en-US" sz="2800" dirty="0" smtClean="0">
                <a:solidFill>
                  <a:srgbClr val="415CA2"/>
                </a:solidFill>
              </a:rPr>
              <a:t>n.”</a:t>
            </a:r>
          </a:p>
          <a:p>
            <a:pPr indent="7938">
              <a:buNone/>
            </a:pPr>
            <a:r>
              <a:rPr lang="en-US" sz="2800" dirty="0" smtClean="0">
                <a:solidFill>
                  <a:srgbClr val="415CA2"/>
                </a:solidFill>
              </a:rPr>
              <a:t> </a:t>
            </a:r>
            <a:r>
              <a:rPr lang="en-US" sz="2000" dirty="0" smtClean="0">
                <a:solidFill>
                  <a:schemeClr val="bg1">
                    <a:lumMod val="50000"/>
                  </a:schemeClr>
                </a:solidFill>
              </a:rPr>
              <a:t>( </a:t>
            </a:r>
            <a:r>
              <a:rPr lang="en-US" sz="1800" dirty="0" smtClean="0">
                <a:solidFill>
                  <a:schemeClr val="bg1">
                    <a:lumMod val="50000"/>
                  </a:schemeClr>
                </a:solidFill>
              </a:rPr>
              <a:t>Welsh </a:t>
            </a:r>
            <a:r>
              <a:rPr lang="en-US" sz="1800" dirty="0">
                <a:solidFill>
                  <a:schemeClr val="bg1">
                    <a:lumMod val="50000"/>
                  </a:schemeClr>
                </a:solidFill>
              </a:rPr>
              <a:t>&amp; </a:t>
            </a:r>
            <a:r>
              <a:rPr lang="en-US" sz="1800" dirty="0" err="1">
                <a:solidFill>
                  <a:schemeClr val="bg1">
                    <a:lumMod val="50000"/>
                  </a:schemeClr>
                </a:solidFill>
              </a:rPr>
              <a:t>MacRae</a:t>
            </a:r>
            <a:r>
              <a:rPr lang="en-US" sz="1800" dirty="0">
                <a:solidFill>
                  <a:schemeClr val="bg1">
                    <a:lumMod val="50000"/>
                  </a:schemeClr>
                </a:solidFill>
              </a:rPr>
              <a:t>, 1998, p. 241)</a:t>
            </a:r>
          </a:p>
          <a:p>
            <a:pPr>
              <a:buNone/>
            </a:pPr>
            <a:endParaRPr lang="en-US" sz="2400" dirty="0" smtClean="0">
              <a:solidFill>
                <a:srgbClr val="415CA2"/>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 y="1465161"/>
            <a:ext cx="3467100" cy="48958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3670715"/>
            <a:ext cx="3395648" cy="288883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4565" y="1556168"/>
            <a:ext cx="3145754" cy="1445346"/>
          </a:xfrm>
          <a:prstGeom prst="rect">
            <a:avLst/>
          </a:prstGeom>
        </p:spPr>
      </p:pic>
    </p:spTree>
    <p:extLst>
      <p:ext uri="{BB962C8B-B14F-4D97-AF65-F5344CB8AC3E}">
        <p14:creationId xmlns:p14="http://schemas.microsoft.com/office/powerpoint/2010/main" val="1937293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9A70E9-0E76-4FCE-AA89-4C915C81ACED}" type="slidenum">
              <a:rPr lang="en-US" smtClean="0"/>
              <a:pPr>
                <a:defRPr/>
              </a:pPr>
              <a:t>5</a:t>
            </a:fld>
            <a:endParaRPr lang="en-US"/>
          </a:p>
        </p:txBody>
      </p:sp>
      <p:sp>
        <p:nvSpPr>
          <p:cNvPr id="5" name="Title 1"/>
          <p:cNvSpPr txBox="1">
            <a:spLocks/>
          </p:cNvSpPr>
          <p:nvPr/>
        </p:nvSpPr>
        <p:spPr>
          <a:xfrm>
            <a:off x="0" y="48768"/>
            <a:ext cx="12224655" cy="838200"/>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b="1" dirty="0" smtClean="0">
                <a:solidFill>
                  <a:prstClr val="white"/>
                </a:solidFill>
              </a:rPr>
              <a:t>The Power of Food</a:t>
            </a:r>
          </a:p>
        </p:txBody>
      </p:sp>
      <p:sp>
        <p:nvSpPr>
          <p:cNvPr id="3" name="Rectangle 2"/>
          <p:cNvSpPr/>
          <p:nvPr/>
        </p:nvSpPr>
        <p:spPr>
          <a:xfrm>
            <a:off x="7239000" y="1075909"/>
            <a:ext cx="4724400" cy="5262979"/>
          </a:xfrm>
          <a:prstGeom prst="rect">
            <a:avLst/>
          </a:prstGeom>
        </p:spPr>
        <p:txBody>
          <a:bodyPr wrap="square">
            <a:spAutoFit/>
          </a:bodyPr>
          <a:lstStyle/>
          <a:p>
            <a:pPr>
              <a:lnSpc>
                <a:spcPct val="150000"/>
              </a:lnSpc>
              <a:buNone/>
            </a:pPr>
            <a:r>
              <a:rPr lang="en-US" sz="2800" b="1" dirty="0"/>
              <a:t> “…The power of food </a:t>
            </a:r>
            <a:r>
              <a:rPr lang="en-US" sz="2800" b="1" i="1" dirty="0"/>
              <a:t>lies in its </a:t>
            </a:r>
            <a:r>
              <a:rPr lang="en-US" sz="2800" b="1" i="1" dirty="0">
                <a:solidFill>
                  <a:srgbClr val="C00000"/>
                </a:solidFill>
              </a:rPr>
              <a:t>material </a:t>
            </a:r>
            <a:r>
              <a:rPr lang="en-US" sz="2800" b="1" i="1" dirty="0"/>
              <a:t>and </a:t>
            </a:r>
            <a:r>
              <a:rPr lang="en-US" sz="2800" b="1" i="1" dirty="0">
                <a:solidFill>
                  <a:srgbClr val="C00000"/>
                </a:solidFill>
              </a:rPr>
              <a:t>symbolic functions </a:t>
            </a:r>
            <a:r>
              <a:rPr lang="en-US" sz="2800" b="1" i="1" dirty="0"/>
              <a:t>of linking nature, human survival, health, culture and livelihood as a </a:t>
            </a:r>
            <a:r>
              <a:rPr lang="en-US" sz="2800" b="1" i="1" dirty="0">
                <a:solidFill>
                  <a:srgbClr val="C00000"/>
                </a:solidFill>
              </a:rPr>
              <a:t>focus of resistance </a:t>
            </a:r>
            <a:r>
              <a:rPr lang="en-US" sz="2800" b="1" i="1" dirty="0"/>
              <a:t>to corporate takeover of life </a:t>
            </a:r>
            <a:r>
              <a:rPr lang="en-US" sz="2800" b="1" i="1" dirty="0" smtClean="0"/>
              <a:t>itself.”</a:t>
            </a:r>
            <a:r>
              <a:rPr lang="en-US" sz="2800" dirty="0" smtClean="0"/>
              <a:t> </a:t>
            </a:r>
            <a:r>
              <a:rPr lang="en-US" sz="1600" dirty="0"/>
              <a:t>(McMichael, 2000, p. 21</a:t>
            </a:r>
            <a:r>
              <a:rPr lang="en-US" sz="1600" dirty="0" smtClean="0"/>
              <a:t>) </a:t>
            </a:r>
            <a:endParaRPr lang="en-US" sz="9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81386"/>
            <a:ext cx="6934199" cy="4618672"/>
          </a:xfrm>
          <a:prstGeom prst="rect">
            <a:avLst/>
          </a:prstGeom>
        </p:spPr>
      </p:pic>
      <p:sp>
        <p:nvSpPr>
          <p:cNvPr id="14" name="Rectangle 13"/>
          <p:cNvSpPr/>
          <p:nvPr/>
        </p:nvSpPr>
        <p:spPr>
          <a:xfrm>
            <a:off x="82550" y="5625728"/>
            <a:ext cx="7004050" cy="1200329"/>
          </a:xfrm>
          <a:prstGeom prst="rect">
            <a:avLst/>
          </a:prstGeom>
        </p:spPr>
        <p:txBody>
          <a:bodyPr wrap="square">
            <a:spAutoFit/>
          </a:bodyPr>
          <a:lstStyle/>
          <a:p>
            <a:r>
              <a:rPr lang="en-US" dirty="0">
                <a:solidFill>
                  <a:srgbClr val="415CA2"/>
                </a:solidFill>
                <a:latin typeface="brandon-grot-w01-light"/>
              </a:rPr>
              <a:t>Detroit Black Community Food Security </a:t>
            </a:r>
            <a:r>
              <a:rPr lang="en-US" dirty="0" smtClean="0">
                <a:solidFill>
                  <a:srgbClr val="415CA2"/>
                </a:solidFill>
                <a:latin typeface="brandon-grot-w01-light"/>
              </a:rPr>
              <a:t>Network’s </a:t>
            </a:r>
            <a:r>
              <a:rPr lang="en-US" dirty="0">
                <a:solidFill>
                  <a:srgbClr val="415CA2"/>
                </a:solidFill>
                <a:latin typeface="brandon-grot-w01-light"/>
              </a:rPr>
              <a:t>vision is to advance movement towards food sovereignty while advocating for justice in the food system that ensures access to healthy foods with dignity and respect for all of Detroit’s residents.</a:t>
            </a:r>
            <a:endParaRPr lang="en-US" dirty="0">
              <a:solidFill>
                <a:srgbClr val="415CA2"/>
              </a:solidFill>
            </a:endParaRPr>
          </a:p>
        </p:txBody>
      </p:sp>
    </p:spTree>
    <p:extLst>
      <p:ext uri="{BB962C8B-B14F-4D97-AF65-F5344CB8AC3E}">
        <p14:creationId xmlns:p14="http://schemas.microsoft.com/office/powerpoint/2010/main" val="1272004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9A70E9-0E76-4FCE-AA89-4C915C81ACED}" type="slidenum">
              <a:rPr lang="en-US" smtClean="0"/>
              <a:pPr>
                <a:defRPr/>
              </a:pPr>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50" y="1090468"/>
            <a:ext cx="10972800" cy="5486400"/>
          </a:xfrm>
          <a:prstGeom prst="rect">
            <a:avLst/>
          </a:prstGeom>
        </p:spPr>
      </p:pic>
      <p:sp>
        <p:nvSpPr>
          <p:cNvPr id="6" name="Title 1"/>
          <p:cNvSpPr txBox="1">
            <a:spLocks/>
          </p:cNvSpPr>
          <p:nvPr/>
        </p:nvSpPr>
        <p:spPr>
          <a:xfrm>
            <a:off x="0" y="48768"/>
            <a:ext cx="12224655" cy="838200"/>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b="1" i="1" dirty="0" smtClean="0">
                <a:solidFill>
                  <a:schemeClr val="bg1"/>
                </a:solidFill>
              </a:rPr>
              <a:t>“Corporate </a:t>
            </a:r>
            <a:r>
              <a:rPr lang="en-US" sz="4000" b="1" i="1" dirty="0">
                <a:solidFill>
                  <a:schemeClr val="bg1"/>
                </a:solidFill>
              </a:rPr>
              <a:t>takeover of life </a:t>
            </a:r>
            <a:r>
              <a:rPr lang="en-US" sz="4000" b="1" i="1" dirty="0" smtClean="0">
                <a:solidFill>
                  <a:schemeClr val="bg1"/>
                </a:solidFill>
              </a:rPr>
              <a:t>itself..”</a:t>
            </a:r>
            <a:endParaRPr lang="en-US" sz="4000" b="1" dirty="0" smtClean="0">
              <a:solidFill>
                <a:schemeClr val="bg1"/>
              </a:solidFill>
            </a:endParaRPr>
          </a:p>
        </p:txBody>
      </p:sp>
    </p:spTree>
    <p:extLst>
      <p:ext uri="{BB962C8B-B14F-4D97-AF65-F5344CB8AC3E}">
        <p14:creationId xmlns:p14="http://schemas.microsoft.com/office/powerpoint/2010/main" val="1255883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3B492B-A93E-4910-ADB6-1DF10A6FA3C2}" type="slidenum">
              <a:rPr lang="en-US" smtClean="0"/>
              <a:pPr/>
              <a:t>7</a:t>
            </a:fld>
            <a:endParaRPr lang="en-US" dirty="0"/>
          </a:p>
        </p:txBody>
      </p:sp>
      <p:sp>
        <p:nvSpPr>
          <p:cNvPr id="9" name="Title 1"/>
          <p:cNvSpPr txBox="1">
            <a:spLocks/>
          </p:cNvSpPr>
          <p:nvPr/>
        </p:nvSpPr>
        <p:spPr>
          <a:xfrm>
            <a:off x="0" y="48768"/>
            <a:ext cx="12224655" cy="838200"/>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b="1" dirty="0" smtClean="0">
                <a:solidFill>
                  <a:prstClr val="white"/>
                </a:solidFill>
              </a:rPr>
              <a:t>Food Justice</a:t>
            </a:r>
          </a:p>
        </p:txBody>
      </p:sp>
      <p:sp>
        <p:nvSpPr>
          <p:cNvPr id="8" name="Content Placeholder 2"/>
          <p:cNvSpPr txBox="1">
            <a:spLocks/>
          </p:cNvSpPr>
          <p:nvPr/>
        </p:nvSpPr>
        <p:spPr>
          <a:xfrm>
            <a:off x="2942844" y="1752600"/>
            <a:ext cx="5012436" cy="4586084"/>
          </a:xfrm>
          <a:prstGeom prst="rect">
            <a:avLst/>
          </a:prstGeom>
          <a:noFill/>
          <a:ln>
            <a:noFill/>
          </a:ln>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200" dirty="0" smtClean="0">
                <a:solidFill>
                  <a:schemeClr val="accent6">
                    <a:lumMod val="50000"/>
                  </a:schemeClr>
                </a:solidFill>
              </a:rPr>
              <a:t>“Food Justice is communities exercising their right to grow, sell, and eat food that is fresh, nutritious, affordable, culturally appropriate, and </a:t>
            </a:r>
            <a:r>
              <a:rPr lang="en-US" sz="3200" b="1" dirty="0" smtClean="0">
                <a:solidFill>
                  <a:schemeClr val="accent6">
                    <a:lumMod val="50000"/>
                  </a:schemeClr>
                </a:solidFill>
              </a:rPr>
              <a:t>grown locally </a:t>
            </a:r>
            <a:r>
              <a:rPr lang="en-US" sz="3200" dirty="0" smtClean="0">
                <a:solidFill>
                  <a:schemeClr val="accent6">
                    <a:lumMod val="50000"/>
                  </a:schemeClr>
                </a:solidFill>
              </a:rPr>
              <a:t>with care for the well-being of the land, workers and animals. ” </a:t>
            </a:r>
          </a:p>
          <a:p>
            <a:pPr marL="0" indent="0">
              <a:buNone/>
            </a:pPr>
            <a:endParaRPr lang="en-US" sz="1400" i="1" dirty="0" smtClean="0">
              <a:solidFill>
                <a:schemeClr val="accent6">
                  <a:lumMod val="50000"/>
                </a:schemeClr>
              </a:solidFill>
            </a:endParaRPr>
          </a:p>
          <a:p>
            <a:pPr marL="0" indent="0">
              <a:buNone/>
            </a:pPr>
            <a:r>
              <a:rPr lang="en-US" sz="1800" i="1" dirty="0" smtClean="0">
                <a:solidFill>
                  <a:schemeClr val="accent6">
                    <a:lumMod val="50000"/>
                  </a:schemeClr>
                </a:solidFill>
              </a:rPr>
              <a:t>Just Food, 2010, Quoted in Hope &amp; </a:t>
            </a:r>
            <a:r>
              <a:rPr lang="en-US" sz="1800" i="1" dirty="0" err="1" smtClean="0">
                <a:solidFill>
                  <a:schemeClr val="accent6">
                    <a:lumMod val="50000"/>
                  </a:schemeClr>
                </a:solidFill>
              </a:rPr>
              <a:t>Alkon</a:t>
            </a:r>
            <a:r>
              <a:rPr lang="en-US" sz="1800" i="1" dirty="0" smtClean="0">
                <a:solidFill>
                  <a:schemeClr val="accent6">
                    <a:lumMod val="50000"/>
                  </a:schemeClr>
                </a:solidFill>
              </a:rPr>
              <a:t> (2011, p.5)</a:t>
            </a:r>
          </a:p>
          <a:p>
            <a:pPr marL="0" indent="0">
              <a:buFont typeface="Wingdings 2"/>
              <a:buNone/>
            </a:pPr>
            <a:endParaRPr lang="en-US" sz="2000" i="1" dirty="0" smtClean="0">
              <a:solidFill>
                <a:schemeClr val="accent6">
                  <a:lumMod val="50000"/>
                </a:schemeClr>
              </a:solidFill>
            </a:endParaRPr>
          </a:p>
        </p:txBody>
      </p:sp>
      <p:grpSp>
        <p:nvGrpSpPr>
          <p:cNvPr id="13" name="Group 12"/>
          <p:cNvGrpSpPr/>
          <p:nvPr/>
        </p:nvGrpSpPr>
        <p:grpSpPr>
          <a:xfrm>
            <a:off x="120396" y="924877"/>
            <a:ext cx="2667000" cy="5731954"/>
            <a:chOff x="132588" y="949261"/>
            <a:chExt cx="2667000" cy="5731954"/>
          </a:xfrm>
        </p:grpSpPr>
        <p:pic>
          <p:nvPicPr>
            <p:cNvPr id="7" name="Image.jpg"/>
            <p:cNvPicPr/>
            <p:nvPr/>
          </p:nvPicPr>
          <p:blipFill rotWithShape="1">
            <a:blip r:embed="rId3"/>
            <a:srcRect b="24037"/>
            <a:stretch/>
          </p:blipFill>
          <p:spPr>
            <a:xfrm>
              <a:off x="132588" y="949261"/>
              <a:ext cx="2667000" cy="1870139"/>
            </a:xfrm>
            <a:prstGeom prst="rect">
              <a:avLst/>
            </a:prstGeom>
            <a:ln>
              <a:solidFill>
                <a:schemeClr val="tx1"/>
              </a:solidFill>
            </a:ln>
          </p:spPr>
        </p:pic>
        <p:sp>
          <p:nvSpPr>
            <p:cNvPr id="11" name="Text Placeholder 5"/>
            <p:cNvSpPr txBox="1">
              <a:spLocks/>
            </p:cNvSpPr>
            <p:nvPr/>
          </p:nvSpPr>
          <p:spPr>
            <a:xfrm>
              <a:off x="132588" y="2855340"/>
              <a:ext cx="2667000" cy="3825875"/>
            </a:xfrm>
            <a:prstGeom prst="rect">
              <a:avLst/>
            </a:prstGeom>
            <a:solidFill>
              <a:srgbClr val="852C96"/>
            </a:solidFill>
            <a:ln w="25400" cmpd="sng">
              <a:solidFill>
                <a:schemeClr val="tx1"/>
              </a:solidFill>
              <a:prstDash val="solid"/>
            </a:ln>
          </p:spPr>
          <p:txBody>
            <a:bodyPr vert="horz" lIns="0" tIns="49530" rIns="0" bIns="0" anchor="t"/>
            <a:lstStyle>
              <a:defPPr>
                <a:defRPr lang="en-US"/>
              </a:defPPr>
              <a:lvl1pPr marL="0" algn="r" defTabSz="914400" rtl="0" eaLnBrk="1" latinLnBrk="0" hangingPunct="1">
                <a:defRPr kumimoji="0" sz="14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500"/>
                </a:lnSpc>
              </a:pPr>
              <a:r>
                <a:rPr lang="en-US" sz="1600" b="1" spc="110" dirty="0" smtClean="0">
                  <a:latin typeface="ProximaNova"/>
                </a:rPr>
                <a:t>JUST FOOD </a:t>
              </a:r>
            </a:p>
            <a:p>
              <a:pPr algn="ctr">
                <a:lnSpc>
                  <a:spcPts val="2500"/>
                </a:lnSpc>
              </a:pPr>
              <a:r>
                <a:rPr lang="en-US" sz="1600" b="1" spc="20" dirty="0" smtClean="0">
                  <a:latin typeface="ProximaNova"/>
                </a:rPr>
                <a:t>ENVISIONS A </a:t>
              </a:r>
            </a:p>
            <a:p>
              <a:pPr algn="ctr">
                <a:lnSpc>
                  <a:spcPts val="2500"/>
                </a:lnSpc>
              </a:pPr>
              <a:r>
                <a:rPr lang="en-US" sz="1600" b="1" spc="75" dirty="0" smtClean="0">
                  <a:latin typeface="ProximaNova"/>
                </a:rPr>
                <a:t>SOVEREIGN AND </a:t>
              </a:r>
            </a:p>
            <a:p>
              <a:pPr algn="ctr">
                <a:lnSpc>
                  <a:spcPts val="2500"/>
                </a:lnSpc>
                <a:spcBef>
                  <a:spcPts val="25"/>
                </a:spcBef>
              </a:pPr>
              <a:r>
                <a:rPr lang="en-US" sz="1600" b="1" spc="135" dirty="0" smtClean="0">
                  <a:latin typeface="ProximaNova"/>
                </a:rPr>
                <a:t>HEALTHY </a:t>
              </a:r>
            </a:p>
            <a:p>
              <a:pPr algn="ctr">
                <a:lnSpc>
                  <a:spcPts val="2500"/>
                </a:lnSpc>
              </a:pPr>
              <a:r>
                <a:rPr lang="en-US" sz="1600" b="1" spc="85" dirty="0" smtClean="0">
                  <a:latin typeface="ProximaNova"/>
                </a:rPr>
                <a:t>FOOD SYSTEM </a:t>
              </a:r>
            </a:p>
            <a:p>
              <a:pPr algn="ctr">
                <a:lnSpc>
                  <a:spcPts val="2500"/>
                </a:lnSpc>
              </a:pPr>
              <a:r>
                <a:rPr lang="en-US" sz="1600" b="1" spc="15" dirty="0" smtClean="0">
                  <a:latin typeface="ProximaNova"/>
                </a:rPr>
                <a:t>ROOTED IN </a:t>
              </a:r>
            </a:p>
            <a:p>
              <a:pPr algn="ctr">
                <a:lnSpc>
                  <a:spcPts val="2500"/>
                </a:lnSpc>
              </a:pPr>
              <a:r>
                <a:rPr lang="en-US" sz="1600" b="1" dirty="0" smtClean="0">
                  <a:latin typeface="ProximaNova"/>
                </a:rPr>
                <a:t>RACIAL, </a:t>
              </a:r>
            </a:p>
            <a:p>
              <a:pPr algn="ctr">
                <a:lnSpc>
                  <a:spcPts val="2500"/>
                </a:lnSpc>
                <a:spcBef>
                  <a:spcPts val="20"/>
                </a:spcBef>
              </a:pPr>
              <a:r>
                <a:rPr lang="en-US" sz="1600" b="1" spc="15" dirty="0" smtClean="0">
                  <a:latin typeface="ProximaNova"/>
                </a:rPr>
                <a:t>SOCIAL, </a:t>
              </a:r>
            </a:p>
            <a:p>
              <a:pPr algn="ctr">
                <a:lnSpc>
                  <a:spcPts val="2500"/>
                </a:lnSpc>
              </a:pPr>
              <a:r>
                <a:rPr lang="en-US" sz="1600" b="1" spc="35" dirty="0" smtClean="0">
                  <a:latin typeface="ProximaNova"/>
                </a:rPr>
                <a:t>ECONOMIC, </a:t>
              </a:r>
            </a:p>
            <a:p>
              <a:pPr algn="ctr">
                <a:lnSpc>
                  <a:spcPts val="2500"/>
                </a:lnSpc>
              </a:pPr>
              <a:r>
                <a:rPr lang="en-US" sz="1600" b="1" spc="100" dirty="0" smtClean="0">
                  <a:latin typeface="ProximaNova"/>
                </a:rPr>
                <a:t>AND </a:t>
              </a:r>
            </a:p>
            <a:p>
              <a:pPr algn="ctr">
                <a:lnSpc>
                  <a:spcPts val="2500"/>
                </a:lnSpc>
              </a:pPr>
              <a:r>
                <a:rPr lang="en-US" sz="1600" b="1" spc="110" dirty="0" smtClean="0">
                  <a:latin typeface="ProximaNova"/>
                </a:rPr>
                <a:t>ENVIRONMENTAL </a:t>
              </a:r>
            </a:p>
            <a:p>
              <a:pPr algn="ctr">
                <a:lnSpc>
                  <a:spcPts val="2500"/>
                </a:lnSpc>
                <a:spcBef>
                  <a:spcPts val="25"/>
                </a:spcBef>
              </a:pPr>
              <a:r>
                <a:rPr lang="en-US" sz="1600" b="1" spc="40" dirty="0" smtClean="0">
                  <a:latin typeface="ProximaNova"/>
                </a:rPr>
                <a:t>JUSTICE. </a:t>
              </a:r>
              <a:endParaRPr lang="en-US" sz="1600" b="1" spc="40" dirty="0">
                <a:latin typeface="ProximaNova"/>
              </a:endParaRPr>
            </a:p>
          </p:txBody>
        </p:sp>
      </p:grpSp>
      <p:sp>
        <p:nvSpPr>
          <p:cNvPr id="3" name="Rectangle 2"/>
          <p:cNvSpPr/>
          <p:nvPr/>
        </p:nvSpPr>
        <p:spPr>
          <a:xfrm>
            <a:off x="684276" y="6589544"/>
            <a:ext cx="2150364" cy="307777"/>
          </a:xfrm>
          <a:prstGeom prst="rect">
            <a:avLst/>
          </a:prstGeom>
        </p:spPr>
        <p:txBody>
          <a:bodyPr wrap="square">
            <a:spAutoFit/>
          </a:bodyPr>
          <a:lstStyle/>
          <a:p>
            <a:r>
              <a:rPr lang="en-US" sz="1400" i="1" dirty="0">
                <a:solidFill>
                  <a:srgbClr val="415CA2"/>
                </a:solidFill>
                <a:latin typeface="Questrial"/>
              </a:rPr>
              <a:t>www.justfood.org</a:t>
            </a:r>
            <a:endParaRPr lang="en-US" sz="1400" dirty="0">
              <a:solidFill>
                <a:srgbClr val="415CA2"/>
              </a:solidFill>
            </a:endParaRPr>
          </a:p>
        </p:txBody>
      </p:sp>
      <p:grpSp>
        <p:nvGrpSpPr>
          <p:cNvPr id="12" name="Group 11"/>
          <p:cNvGrpSpPr/>
          <p:nvPr/>
        </p:nvGrpSpPr>
        <p:grpSpPr>
          <a:xfrm>
            <a:off x="7955280" y="932319"/>
            <a:ext cx="4024773" cy="5652618"/>
            <a:chOff x="8068055" y="922406"/>
            <a:chExt cx="4024773" cy="5652618"/>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6515" r="12122"/>
            <a:stretch/>
          </p:blipFill>
          <p:spPr>
            <a:xfrm>
              <a:off x="8068056" y="922406"/>
              <a:ext cx="4024772" cy="3549279"/>
            </a:xfrm>
            <a:prstGeom prst="rect">
              <a:avLst/>
            </a:prstGeom>
            <a:solidFill>
              <a:srgbClr val="852C96"/>
            </a:solidFill>
            <a:ln w="25400">
              <a:solidFill>
                <a:schemeClr val="tx1"/>
              </a:solidFill>
            </a:ln>
          </p:spPr>
        </p:pic>
        <p:sp>
          <p:nvSpPr>
            <p:cNvPr id="6" name="Rectangle 5"/>
            <p:cNvSpPr/>
            <p:nvPr/>
          </p:nvSpPr>
          <p:spPr>
            <a:xfrm>
              <a:off x="8068055" y="4543699"/>
              <a:ext cx="4024773" cy="2031325"/>
            </a:xfrm>
            <a:prstGeom prst="rect">
              <a:avLst/>
            </a:prstGeom>
            <a:solidFill>
              <a:srgbClr val="852C96"/>
            </a:solidFill>
            <a:ln w="25400">
              <a:solidFill>
                <a:schemeClr val="tx1"/>
              </a:solidFill>
            </a:ln>
          </p:spPr>
          <p:txBody>
            <a:bodyPr wrap="square">
              <a:spAutoFit/>
            </a:bodyPr>
            <a:lstStyle/>
            <a:p>
              <a:r>
                <a:rPr lang="en-US" dirty="0" smtClean="0">
                  <a:solidFill>
                    <a:schemeClr val="bg1"/>
                  </a:solidFill>
                  <a:latin typeface="ProximaNova"/>
                </a:rPr>
                <a:t>“Rep. Rashida </a:t>
              </a:r>
              <a:r>
                <a:rPr lang="en-US" dirty="0" err="1" smtClean="0">
                  <a:solidFill>
                    <a:schemeClr val="bg1"/>
                  </a:solidFill>
                  <a:latin typeface="ProximaNova"/>
                </a:rPr>
                <a:t>Tlaib</a:t>
              </a:r>
              <a:r>
                <a:rPr lang="en-US" dirty="0">
                  <a:solidFill>
                    <a:schemeClr val="bg1"/>
                  </a:solidFill>
                  <a:latin typeface="ProximaNova"/>
                </a:rPr>
                <a:t>, </a:t>
              </a:r>
              <a:r>
                <a:rPr lang="en-US" dirty="0" smtClean="0">
                  <a:solidFill>
                    <a:schemeClr val="bg1"/>
                  </a:solidFill>
                  <a:latin typeface="ProximaNova"/>
                </a:rPr>
                <a:t>Michigan’s </a:t>
              </a:r>
              <a:r>
                <a:rPr lang="en-US" dirty="0">
                  <a:solidFill>
                    <a:schemeClr val="bg1"/>
                  </a:solidFill>
                  <a:latin typeface="ProximaNova"/>
                </a:rPr>
                <a:t>13th congressional district, </a:t>
              </a:r>
              <a:r>
                <a:rPr lang="en-US" dirty="0" smtClean="0">
                  <a:solidFill>
                    <a:schemeClr val="bg1"/>
                  </a:solidFill>
                  <a:latin typeface="ProximaNova"/>
                </a:rPr>
                <a:t>one </a:t>
              </a:r>
              <a:r>
                <a:rPr lang="en-US" dirty="0">
                  <a:solidFill>
                    <a:schemeClr val="bg1"/>
                  </a:solidFill>
                  <a:latin typeface="ProximaNova"/>
                </a:rPr>
                <a:t>of at least 20 demonstrators arrested during the “Fight for 15” rally, which drew hundreds of striking </a:t>
              </a:r>
              <a:r>
                <a:rPr lang="en-US" b="1" dirty="0">
                  <a:solidFill>
                    <a:schemeClr val="bg1"/>
                  </a:solidFill>
                  <a:latin typeface="ProximaNova"/>
                </a:rPr>
                <a:t>fast food </a:t>
              </a:r>
              <a:r>
                <a:rPr lang="en-US" dirty="0">
                  <a:solidFill>
                    <a:schemeClr val="bg1"/>
                  </a:solidFill>
                  <a:latin typeface="ProximaNova"/>
                </a:rPr>
                <a:t>cooks</a:t>
              </a:r>
              <a:r>
                <a:rPr lang="en-US" b="1" dirty="0">
                  <a:solidFill>
                    <a:schemeClr val="bg1"/>
                  </a:solidFill>
                  <a:latin typeface="ProximaNova"/>
                </a:rPr>
                <a:t> </a:t>
              </a:r>
              <a:r>
                <a:rPr lang="en-US" dirty="0">
                  <a:solidFill>
                    <a:schemeClr val="bg1"/>
                  </a:solidFill>
                  <a:latin typeface="ProximaNova"/>
                </a:rPr>
                <a:t>and cashiers, as well as activists and elected </a:t>
              </a:r>
              <a:r>
                <a:rPr lang="en-US" dirty="0" smtClean="0">
                  <a:solidFill>
                    <a:schemeClr val="bg1"/>
                  </a:solidFill>
                  <a:latin typeface="ProximaNova"/>
                </a:rPr>
                <a:t>leaders.”-Huff Post, 10.2.18</a:t>
              </a:r>
              <a:endParaRPr lang="en-US" dirty="0">
                <a:solidFill>
                  <a:schemeClr val="bg1"/>
                </a:solidFill>
              </a:endParaRPr>
            </a:p>
          </p:txBody>
        </p:sp>
      </p:grpSp>
      <p:grpSp>
        <p:nvGrpSpPr>
          <p:cNvPr id="14" name="Group 13"/>
          <p:cNvGrpSpPr/>
          <p:nvPr/>
        </p:nvGrpSpPr>
        <p:grpSpPr>
          <a:xfrm>
            <a:off x="6172200" y="924877"/>
            <a:ext cx="1676400" cy="599507"/>
            <a:chOff x="6172200" y="924877"/>
            <a:chExt cx="1676400" cy="599507"/>
          </a:xfrm>
        </p:grpSpPr>
        <p:sp>
          <p:nvSpPr>
            <p:cNvPr id="2" name="Right Arrow 1"/>
            <p:cNvSpPr/>
            <p:nvPr/>
          </p:nvSpPr>
          <p:spPr>
            <a:xfrm>
              <a:off x="6858000" y="1014984"/>
              <a:ext cx="9906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924877"/>
              <a:ext cx="685800" cy="599507"/>
            </a:xfrm>
            <a:prstGeom prst="rect">
              <a:avLst/>
            </a:prstGeom>
          </p:spPr>
        </p:pic>
      </p:grpSp>
    </p:spTree>
    <p:extLst>
      <p:ext uri="{BB962C8B-B14F-4D97-AF65-F5344CB8AC3E}">
        <p14:creationId xmlns:p14="http://schemas.microsoft.com/office/powerpoint/2010/main" val="2532857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C3B492B-A93E-4910-ADB6-1DF10A6FA3C2}" type="slidenum">
              <a:rPr lang="en-US" smtClean="0">
                <a:solidFill>
                  <a:srgbClr val="A04DA3">
                    <a:shade val="75000"/>
                  </a:srgbClr>
                </a:solidFill>
              </a:rPr>
              <a:pPr/>
              <a:t>8</a:t>
            </a:fld>
            <a:endParaRPr lang="en-US" dirty="0">
              <a:solidFill>
                <a:srgbClr val="A04DA3">
                  <a:shade val="75000"/>
                </a:srgbClr>
              </a:solidFill>
            </a:endParaRPr>
          </a:p>
        </p:txBody>
      </p:sp>
      <p:sp>
        <p:nvSpPr>
          <p:cNvPr id="8" name="Title 1"/>
          <p:cNvSpPr txBox="1">
            <a:spLocks/>
          </p:cNvSpPr>
          <p:nvPr/>
        </p:nvSpPr>
        <p:spPr>
          <a:xfrm>
            <a:off x="1" y="40944"/>
            <a:ext cx="12224654" cy="796747"/>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b="1" dirty="0" smtClean="0">
                <a:solidFill>
                  <a:prstClr val="white"/>
                </a:solidFill>
              </a:rPr>
              <a:t>Food Sovereignty </a:t>
            </a:r>
            <a:endParaRPr lang="en-US" sz="4000" b="1" dirty="0">
              <a:solidFill>
                <a:prstClr val="white"/>
              </a:solidFill>
            </a:endParaRPr>
          </a:p>
        </p:txBody>
      </p:sp>
      <p:sp>
        <p:nvSpPr>
          <p:cNvPr id="4" name="Rectangle 3"/>
          <p:cNvSpPr/>
          <p:nvPr/>
        </p:nvSpPr>
        <p:spPr>
          <a:xfrm>
            <a:off x="152400" y="1291145"/>
            <a:ext cx="5486400" cy="5256009"/>
          </a:xfrm>
          <a:prstGeom prst="rect">
            <a:avLst/>
          </a:prstGeom>
          <a:no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7030A0"/>
                </a:solidFill>
              </a:rPr>
              <a:t>Food sovereignty is the </a:t>
            </a:r>
            <a:r>
              <a:rPr lang="en-US" sz="2800" b="1" dirty="0">
                <a:solidFill>
                  <a:srgbClr val="7030A0"/>
                </a:solidFill>
              </a:rPr>
              <a:t>right </a:t>
            </a:r>
            <a:r>
              <a:rPr lang="en-US" sz="2400" dirty="0" smtClean="0">
                <a:solidFill>
                  <a:srgbClr val="7030A0"/>
                </a:solidFill>
              </a:rPr>
              <a:t>of peoples to </a:t>
            </a:r>
            <a:r>
              <a:rPr lang="en-US" sz="2400" dirty="0">
                <a:solidFill>
                  <a:srgbClr val="7030A0"/>
                </a:solidFill>
              </a:rPr>
              <a:t>healthy and culturally-appropriate food produced through ecologically sound and sustainable methods, and their </a:t>
            </a:r>
            <a:r>
              <a:rPr lang="en-US" sz="2400" b="1" dirty="0">
                <a:solidFill>
                  <a:srgbClr val="7030A0"/>
                </a:solidFill>
              </a:rPr>
              <a:t>right to define </a:t>
            </a:r>
            <a:r>
              <a:rPr lang="en-US" sz="2400" dirty="0">
                <a:solidFill>
                  <a:srgbClr val="7030A0"/>
                </a:solidFill>
              </a:rPr>
              <a:t>their own food and agriculture systems. It puts the </a:t>
            </a:r>
            <a:r>
              <a:rPr lang="en-US" sz="2400" b="1" dirty="0">
                <a:solidFill>
                  <a:srgbClr val="7030A0"/>
                </a:solidFill>
              </a:rPr>
              <a:t>aspirations and needs </a:t>
            </a:r>
            <a:r>
              <a:rPr lang="en-US" sz="2400" dirty="0">
                <a:solidFill>
                  <a:srgbClr val="7030A0"/>
                </a:solidFill>
              </a:rPr>
              <a:t>of those who produce, distribute and consume food at the </a:t>
            </a:r>
            <a:r>
              <a:rPr lang="en-US" sz="2400" b="1" dirty="0">
                <a:solidFill>
                  <a:srgbClr val="7030A0"/>
                </a:solidFill>
              </a:rPr>
              <a:t>heart of food systems and policies</a:t>
            </a:r>
            <a:r>
              <a:rPr lang="en-US" sz="2400" dirty="0">
                <a:solidFill>
                  <a:srgbClr val="7030A0"/>
                </a:solidFill>
              </a:rPr>
              <a:t> rather than the demands of markets and corporations</a:t>
            </a:r>
            <a:r>
              <a:rPr lang="en-US" sz="2400" dirty="0" smtClean="0">
                <a:solidFill>
                  <a:srgbClr val="7030A0"/>
                </a:solidFill>
              </a:rPr>
              <a:t>.</a:t>
            </a:r>
          </a:p>
          <a:p>
            <a:pPr algn="just"/>
            <a:endParaRPr lang="en-US" sz="2400" dirty="0">
              <a:solidFill>
                <a:srgbClr val="7030A0"/>
              </a:solidFill>
            </a:endParaRPr>
          </a:p>
          <a:p>
            <a:pPr algn="just"/>
            <a:r>
              <a:rPr lang="en-US" sz="2400" dirty="0" smtClean="0">
                <a:solidFill>
                  <a:srgbClr val="7030A0"/>
                </a:solidFill>
              </a:rPr>
              <a:t>-</a:t>
            </a:r>
            <a:r>
              <a:rPr lang="en-US" sz="2000" dirty="0" smtClean="0">
                <a:solidFill>
                  <a:srgbClr val="7030A0"/>
                </a:solidFill>
              </a:rPr>
              <a:t>Declaration </a:t>
            </a:r>
            <a:r>
              <a:rPr lang="en-US" sz="2000" dirty="0">
                <a:solidFill>
                  <a:srgbClr val="7030A0"/>
                </a:solidFill>
              </a:rPr>
              <a:t>of </a:t>
            </a:r>
            <a:r>
              <a:rPr lang="en-US" sz="2000" dirty="0" err="1">
                <a:solidFill>
                  <a:srgbClr val="7030A0"/>
                </a:solidFill>
              </a:rPr>
              <a:t>Nyéléni</a:t>
            </a:r>
            <a:r>
              <a:rPr lang="en-US" sz="2000" dirty="0">
                <a:solidFill>
                  <a:srgbClr val="7030A0"/>
                </a:solidFill>
              </a:rPr>
              <a:t>, the first global forum on food sovereignty, Mali, 2007</a:t>
            </a:r>
          </a:p>
        </p:txBody>
      </p:sp>
      <p:sp>
        <p:nvSpPr>
          <p:cNvPr id="10" name="Rectangle 9"/>
          <p:cNvSpPr/>
          <p:nvPr/>
        </p:nvSpPr>
        <p:spPr>
          <a:xfrm>
            <a:off x="990600" y="945782"/>
            <a:ext cx="3538341" cy="553998"/>
          </a:xfrm>
          <a:prstGeom prst="rect">
            <a:avLst/>
          </a:prstGeom>
        </p:spPr>
        <p:txBody>
          <a:bodyPr wrap="none">
            <a:spAutoFit/>
          </a:bodyPr>
          <a:lstStyle/>
          <a:p>
            <a:r>
              <a:rPr lang="en-US" sz="3000" b="1" dirty="0" smtClean="0">
                <a:solidFill>
                  <a:prstClr val="black">
                    <a:lumMod val="65000"/>
                    <a:lumOff val="35000"/>
                  </a:prstClr>
                </a:solidFill>
              </a:rPr>
              <a:t>FOOD SOVEREIGNTY </a:t>
            </a:r>
            <a:endParaRPr lang="en-US" sz="3000" b="1" dirty="0">
              <a:solidFill>
                <a:prstClr val="black">
                  <a:lumMod val="65000"/>
                  <a:lumOff val="35000"/>
                </a:prstClr>
              </a:solidFill>
            </a:endParaRPr>
          </a:p>
        </p:txBody>
      </p:sp>
      <p:sp>
        <p:nvSpPr>
          <p:cNvPr id="2" name="TextBox 1"/>
          <p:cNvSpPr txBox="1"/>
          <p:nvPr/>
        </p:nvSpPr>
        <p:spPr>
          <a:xfrm>
            <a:off x="6275439" y="1542588"/>
            <a:ext cx="5492496" cy="5016758"/>
          </a:xfrm>
          <a:prstGeom prst="rect">
            <a:avLst/>
          </a:prstGeom>
          <a:noFill/>
        </p:spPr>
        <p:txBody>
          <a:bodyPr wrap="square" rtlCol="0">
            <a:spAutoFit/>
          </a:bodyPr>
          <a:lstStyle/>
          <a:p>
            <a:r>
              <a:rPr lang="en-US" sz="4000" b="1" dirty="0" smtClean="0">
                <a:solidFill>
                  <a:srgbClr val="00B050"/>
                </a:solidFill>
              </a:rPr>
              <a:t>What anchors this right?</a:t>
            </a:r>
          </a:p>
          <a:p>
            <a:endParaRPr lang="en-US" sz="4000" b="1" dirty="0" smtClean="0">
              <a:solidFill>
                <a:srgbClr val="00B050"/>
              </a:solidFill>
            </a:endParaRPr>
          </a:p>
          <a:p>
            <a:r>
              <a:rPr lang="en-US" sz="4000" b="1" dirty="0" smtClean="0">
                <a:solidFill>
                  <a:srgbClr val="00B050"/>
                </a:solidFill>
              </a:rPr>
              <a:t>How do we obtain it in a capitalist run society, which has a general policy of profit and externalized costs?</a:t>
            </a:r>
          </a:p>
          <a:p>
            <a:endParaRPr lang="en-US" sz="4000" b="1" dirty="0">
              <a:solidFill>
                <a:srgbClr val="00B050"/>
              </a:solidFill>
            </a:endParaRPr>
          </a:p>
        </p:txBody>
      </p:sp>
    </p:spTree>
    <p:extLst>
      <p:ext uri="{BB962C8B-B14F-4D97-AF65-F5344CB8AC3E}">
        <p14:creationId xmlns:p14="http://schemas.microsoft.com/office/powerpoint/2010/main" val="4292224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3B492B-A93E-4910-ADB6-1DF10A6FA3C2}" type="slidenum">
              <a:rPr lang="en-US" smtClean="0"/>
              <a:pPr/>
              <a:t>9</a:t>
            </a:fld>
            <a:endParaRPr lang="en-US" dirty="0"/>
          </a:p>
        </p:txBody>
      </p:sp>
      <p:sp>
        <p:nvSpPr>
          <p:cNvPr id="9" name="Title 1"/>
          <p:cNvSpPr txBox="1">
            <a:spLocks/>
          </p:cNvSpPr>
          <p:nvPr/>
        </p:nvSpPr>
        <p:spPr>
          <a:xfrm>
            <a:off x="0" y="48768"/>
            <a:ext cx="12224655" cy="838200"/>
          </a:xfrm>
          <a:prstGeom prst="rect">
            <a:avLst/>
          </a:prstGeom>
          <a:solidFill>
            <a:schemeClr val="bg1">
              <a:lumMod val="50000"/>
            </a:schemeClr>
          </a:solidFill>
          <a:ln w="9525" cap="flat" cmpd="sng" algn="ctr">
            <a:noFill/>
            <a:prstDash val="solid"/>
          </a:ln>
          <a:sp3d contourW="9525" prstMaterial="matte">
            <a:bevelT w="0" h="0"/>
            <a:contourClr>
              <a:schemeClr val="bg1"/>
            </a:contourClr>
          </a:sp3d>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defRPr/>
            </a:pPr>
            <a:r>
              <a:rPr lang="en-US" sz="4000" b="1" dirty="0" smtClean="0">
                <a:solidFill>
                  <a:prstClr val="white"/>
                </a:solidFill>
              </a:rPr>
              <a:t>What is the Food System?</a:t>
            </a:r>
          </a:p>
        </p:txBody>
      </p:sp>
      <p:pic>
        <p:nvPicPr>
          <p:cNvPr id="6" name="Picture 5"/>
          <p:cNvPicPr>
            <a:picLocks noChangeAspect="1"/>
          </p:cNvPicPr>
          <p:nvPr/>
        </p:nvPicPr>
        <p:blipFill rotWithShape="1">
          <a:blip r:embed="rId3"/>
          <a:srcRect l="4348" t="35206" r="4348" b="15269"/>
          <a:stretch/>
        </p:blipFill>
        <p:spPr>
          <a:xfrm>
            <a:off x="1014549" y="990600"/>
            <a:ext cx="9908177" cy="3124200"/>
          </a:xfrm>
          <a:prstGeom prst="rect">
            <a:avLst/>
          </a:prstGeom>
        </p:spPr>
      </p:pic>
      <p:sp>
        <p:nvSpPr>
          <p:cNvPr id="7" name="Rectangle 6"/>
          <p:cNvSpPr/>
          <p:nvPr/>
        </p:nvSpPr>
        <p:spPr>
          <a:xfrm>
            <a:off x="1828800" y="4343400"/>
            <a:ext cx="8458200" cy="2308324"/>
          </a:xfrm>
          <a:prstGeom prst="rect">
            <a:avLst/>
          </a:prstGeom>
          <a:noFill/>
        </p:spPr>
        <p:txBody>
          <a:bodyPr wrap="square">
            <a:spAutoFit/>
          </a:bodyPr>
          <a:lstStyle/>
          <a:p>
            <a:r>
              <a:rPr lang="en-US" sz="3600" dirty="0">
                <a:solidFill>
                  <a:schemeClr val="accent6">
                    <a:lumMod val="50000"/>
                  </a:schemeClr>
                </a:solidFill>
              </a:rPr>
              <a:t>“The  food system is the </a:t>
            </a:r>
            <a:r>
              <a:rPr lang="en-US" sz="3600" b="1" dirty="0">
                <a:solidFill>
                  <a:schemeClr val="accent6">
                    <a:lumMod val="50000"/>
                  </a:schemeClr>
                </a:solidFill>
              </a:rPr>
              <a:t>network</a:t>
            </a:r>
            <a:r>
              <a:rPr lang="en-US" sz="3600" dirty="0">
                <a:solidFill>
                  <a:schemeClr val="accent6">
                    <a:lumMod val="50000"/>
                  </a:schemeClr>
                </a:solidFill>
              </a:rPr>
              <a:t> of activities, actors, resources, </a:t>
            </a:r>
            <a:r>
              <a:rPr lang="en-US" sz="3600" b="1" dirty="0">
                <a:solidFill>
                  <a:schemeClr val="accent6">
                    <a:lumMod val="50000"/>
                  </a:schemeClr>
                </a:solidFill>
              </a:rPr>
              <a:t>regulations</a:t>
            </a:r>
            <a:r>
              <a:rPr lang="en-US" sz="3600" dirty="0">
                <a:solidFill>
                  <a:schemeClr val="accent6">
                    <a:lumMod val="50000"/>
                  </a:schemeClr>
                </a:solidFill>
              </a:rPr>
              <a:t>, and institutions required to produce, process, distribute, and dispose food.”-</a:t>
            </a:r>
            <a:r>
              <a:rPr lang="en-US" dirty="0">
                <a:solidFill>
                  <a:schemeClr val="accent6">
                    <a:lumMod val="50000"/>
                  </a:schemeClr>
                </a:solidFill>
              </a:rPr>
              <a:t>APA, 2008</a:t>
            </a:r>
          </a:p>
        </p:txBody>
      </p:sp>
      <p:sp>
        <p:nvSpPr>
          <p:cNvPr id="10" name="Rectangle 9"/>
          <p:cNvSpPr/>
          <p:nvPr/>
        </p:nvSpPr>
        <p:spPr>
          <a:xfrm>
            <a:off x="8036871" y="990600"/>
            <a:ext cx="2885855" cy="276999"/>
          </a:xfrm>
          <a:prstGeom prst="rect">
            <a:avLst/>
          </a:prstGeom>
        </p:spPr>
        <p:txBody>
          <a:bodyPr wrap="none">
            <a:spAutoFit/>
          </a:bodyPr>
          <a:lstStyle/>
          <a:p>
            <a:r>
              <a:rPr lang="en-US" sz="1200" dirty="0" smtClean="0">
                <a:solidFill>
                  <a:schemeClr val="tx1">
                    <a:lumMod val="50000"/>
                    <a:lumOff val="50000"/>
                  </a:schemeClr>
                </a:solidFill>
              </a:rPr>
              <a:t>Graphic: http</a:t>
            </a:r>
            <a:r>
              <a:rPr lang="en-US" sz="1200" dirty="0">
                <a:solidFill>
                  <a:schemeClr val="tx1">
                    <a:lumMod val="50000"/>
                    <a:lumOff val="50000"/>
                  </a:schemeClr>
                </a:solidFill>
              </a:rPr>
              <a:t>://www.charlestonorwig.com/</a:t>
            </a:r>
          </a:p>
        </p:txBody>
      </p:sp>
    </p:spTree>
    <p:extLst>
      <p:ext uri="{BB962C8B-B14F-4D97-AF65-F5344CB8AC3E}">
        <p14:creationId xmlns:p14="http://schemas.microsoft.com/office/powerpoint/2010/main" val="15650384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33242</TotalTime>
  <Words>2957</Words>
  <Application>Microsoft Office PowerPoint</Application>
  <PresentationFormat>Widescreen</PresentationFormat>
  <Paragraphs>281</Paragraphs>
  <Slides>21</Slides>
  <Notes>17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21</vt:i4>
      </vt:variant>
    </vt:vector>
  </HeadingPairs>
  <TitlesOfParts>
    <vt:vector size="35" baseType="lpstr">
      <vt:lpstr>MS PGothic</vt:lpstr>
      <vt:lpstr>Aharoni</vt:lpstr>
      <vt:lpstr>Arial</vt:lpstr>
      <vt:lpstr>brandon-grot-w01-light</vt:lpstr>
      <vt:lpstr>Calibri</vt:lpstr>
      <vt:lpstr>ProximaNova</vt:lpstr>
      <vt:lpstr>Questrial</vt:lpstr>
      <vt:lpstr>Times New Roman</vt:lpstr>
      <vt:lpstr>Trebuchet MS</vt:lpstr>
      <vt:lpstr>Wingdings</vt:lpstr>
      <vt:lpstr>Wingdings 2</vt:lpstr>
      <vt:lpstr>Civic</vt:lpstr>
      <vt:lpstr>1_Civic</vt:lpstr>
      <vt:lpstr>3_Civic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Comprehensive Plan &amp; Elements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TonyO</dc:creator>
  <cp:lastModifiedBy>Anthony Olivieri</cp:lastModifiedBy>
  <cp:revision>1464</cp:revision>
  <cp:lastPrinted>2019-01-24T17:20:54Z</cp:lastPrinted>
  <dcterms:created xsi:type="dcterms:W3CDTF">2012-03-23T19:11:25Z</dcterms:created>
  <dcterms:modified xsi:type="dcterms:W3CDTF">2020-01-31T16:51:34Z</dcterms:modified>
</cp:coreProperties>
</file>